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3" r:id="rId4"/>
    <p:sldId id="258" r:id="rId5"/>
    <p:sldId id="284" r:id="rId6"/>
    <p:sldId id="259" r:id="rId7"/>
    <p:sldId id="260" r:id="rId8"/>
    <p:sldId id="261" r:id="rId9"/>
    <p:sldId id="285" r:id="rId10"/>
    <p:sldId id="262" r:id="rId11"/>
    <p:sldId id="286" r:id="rId12"/>
    <p:sldId id="263" r:id="rId13"/>
    <p:sldId id="287" r:id="rId14"/>
    <p:sldId id="264" r:id="rId15"/>
    <p:sldId id="265" r:id="rId16"/>
    <p:sldId id="288" r:id="rId17"/>
    <p:sldId id="266" r:id="rId18"/>
    <p:sldId id="289" r:id="rId19"/>
    <p:sldId id="267" r:id="rId20"/>
    <p:sldId id="290" r:id="rId21"/>
    <p:sldId id="268" r:id="rId22"/>
    <p:sldId id="291" r:id="rId23"/>
    <p:sldId id="269" r:id="rId24"/>
    <p:sldId id="292" r:id="rId25"/>
    <p:sldId id="270" r:id="rId26"/>
    <p:sldId id="271" r:id="rId27"/>
    <p:sldId id="272" r:id="rId28"/>
    <p:sldId id="293" r:id="rId29"/>
    <p:sldId id="273" r:id="rId30"/>
    <p:sldId id="274" r:id="rId31"/>
    <p:sldId id="275" r:id="rId32"/>
    <p:sldId id="294" r:id="rId33"/>
    <p:sldId id="279" r:id="rId34"/>
    <p:sldId id="295" r:id="rId35"/>
    <p:sldId id="280" r:id="rId36"/>
    <p:sldId id="276" r:id="rId37"/>
    <p:sldId id="281" r:id="rId38"/>
    <p:sldId id="277" r:id="rId39"/>
    <p:sldId id="278" r:id="rId40"/>
    <p:sldId id="282" r:id="rId41"/>
    <p:sldId id="296" r:id="rId42"/>
    <p:sldId id="297" r:id="rId43"/>
    <p:sldId id="298" r:id="rId44"/>
    <p:sldId id="299" r:id="rId45"/>
    <p:sldId id="300" r:id="rId46"/>
    <p:sldId id="301" r:id="rId47"/>
    <p:sldId id="302" r:id="rId48"/>
    <p:sldId id="303" r:id="rId49"/>
    <p:sldId id="304"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5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1510E9B-88AD-450A-B4EF-85F3AA11D9AB}" type="datetimeFigureOut">
              <a:rPr lang="en-GB" smtClean="0"/>
              <a:t>23/02/2015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0EAB84-4D94-4CEE-9E97-DD182521C3F3}" type="slidenum">
              <a:rPr lang="en-GB" smtClean="0"/>
              <a:t>‹#›</a:t>
            </a:fld>
            <a:endParaRPr lang="en-GB"/>
          </a:p>
        </p:txBody>
      </p:sp>
    </p:spTree>
    <p:extLst>
      <p:ext uri="{BB962C8B-B14F-4D97-AF65-F5344CB8AC3E}">
        <p14:creationId xmlns:p14="http://schemas.microsoft.com/office/powerpoint/2010/main" val="2584454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1510E9B-88AD-450A-B4EF-85F3AA11D9AB}" type="datetimeFigureOut">
              <a:rPr lang="en-GB" smtClean="0"/>
              <a:t>23/02/2015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0EAB84-4D94-4CEE-9E97-DD182521C3F3}" type="slidenum">
              <a:rPr lang="en-GB" smtClean="0"/>
              <a:t>‹#›</a:t>
            </a:fld>
            <a:endParaRPr lang="en-GB"/>
          </a:p>
        </p:txBody>
      </p:sp>
    </p:spTree>
    <p:extLst>
      <p:ext uri="{BB962C8B-B14F-4D97-AF65-F5344CB8AC3E}">
        <p14:creationId xmlns:p14="http://schemas.microsoft.com/office/powerpoint/2010/main" val="2856017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510E9B-88AD-450A-B4EF-85F3AA11D9AB}" type="datetimeFigureOut">
              <a:rPr lang="en-GB" smtClean="0"/>
              <a:t>23/02/2015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0EAB84-4D94-4CEE-9E97-DD182521C3F3}" type="slidenum">
              <a:rPr lang="en-GB" smtClean="0"/>
              <a:t>‹#›</a:t>
            </a:fld>
            <a:endParaRPr lang="en-GB"/>
          </a:p>
        </p:txBody>
      </p:sp>
    </p:spTree>
    <p:extLst>
      <p:ext uri="{BB962C8B-B14F-4D97-AF65-F5344CB8AC3E}">
        <p14:creationId xmlns:p14="http://schemas.microsoft.com/office/powerpoint/2010/main" val="3061902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1510E9B-88AD-450A-B4EF-85F3AA11D9AB}" type="datetimeFigureOut">
              <a:rPr lang="en-GB" smtClean="0"/>
              <a:t>23/02/2015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0EAB84-4D94-4CEE-9E97-DD182521C3F3}" type="slidenum">
              <a:rPr lang="en-GB" smtClean="0"/>
              <a:t>‹#›</a:t>
            </a:fld>
            <a:endParaRPr lang="en-GB"/>
          </a:p>
        </p:txBody>
      </p:sp>
    </p:spTree>
    <p:extLst>
      <p:ext uri="{BB962C8B-B14F-4D97-AF65-F5344CB8AC3E}">
        <p14:creationId xmlns:p14="http://schemas.microsoft.com/office/powerpoint/2010/main" val="3312965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1510E9B-88AD-450A-B4EF-85F3AA11D9AB}" type="datetimeFigureOut">
              <a:rPr lang="en-GB" smtClean="0"/>
              <a:t>23/02/2015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50EAB84-4D94-4CEE-9E97-DD182521C3F3}" type="slidenum">
              <a:rPr lang="en-GB" smtClean="0"/>
              <a:t>‹#›</a:t>
            </a:fld>
            <a:endParaRPr lang="en-GB"/>
          </a:p>
        </p:txBody>
      </p:sp>
    </p:spTree>
    <p:extLst>
      <p:ext uri="{BB962C8B-B14F-4D97-AF65-F5344CB8AC3E}">
        <p14:creationId xmlns:p14="http://schemas.microsoft.com/office/powerpoint/2010/main" val="3828188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1510E9B-88AD-450A-B4EF-85F3AA11D9AB}" type="datetimeFigureOut">
              <a:rPr lang="en-GB" smtClean="0"/>
              <a:t>23/02/2015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0EAB84-4D94-4CEE-9E97-DD182521C3F3}" type="slidenum">
              <a:rPr lang="en-GB" smtClean="0"/>
              <a:t>‹#›</a:t>
            </a:fld>
            <a:endParaRPr lang="en-GB"/>
          </a:p>
        </p:txBody>
      </p:sp>
    </p:spTree>
    <p:extLst>
      <p:ext uri="{BB962C8B-B14F-4D97-AF65-F5344CB8AC3E}">
        <p14:creationId xmlns:p14="http://schemas.microsoft.com/office/powerpoint/2010/main" val="1310442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510E9B-88AD-450A-B4EF-85F3AA11D9AB}" type="datetimeFigureOut">
              <a:rPr lang="en-GB" smtClean="0"/>
              <a:t>23/02/2015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50EAB84-4D94-4CEE-9E97-DD182521C3F3}" type="slidenum">
              <a:rPr lang="en-GB" smtClean="0"/>
              <a:t>‹#›</a:t>
            </a:fld>
            <a:endParaRPr lang="en-GB"/>
          </a:p>
        </p:txBody>
      </p:sp>
    </p:spTree>
    <p:extLst>
      <p:ext uri="{BB962C8B-B14F-4D97-AF65-F5344CB8AC3E}">
        <p14:creationId xmlns:p14="http://schemas.microsoft.com/office/powerpoint/2010/main" val="774281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510E9B-88AD-450A-B4EF-85F3AA11D9AB}" type="datetimeFigureOut">
              <a:rPr lang="en-GB" smtClean="0"/>
              <a:t>23/02/2015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0EAB84-4D94-4CEE-9E97-DD182521C3F3}" type="slidenum">
              <a:rPr lang="en-GB" smtClean="0"/>
              <a:t>‹#›</a:t>
            </a:fld>
            <a:endParaRPr lang="en-GB"/>
          </a:p>
        </p:txBody>
      </p:sp>
    </p:spTree>
    <p:extLst>
      <p:ext uri="{BB962C8B-B14F-4D97-AF65-F5344CB8AC3E}">
        <p14:creationId xmlns:p14="http://schemas.microsoft.com/office/powerpoint/2010/main" val="27318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510E9B-88AD-450A-B4EF-85F3AA11D9AB}" type="datetimeFigureOut">
              <a:rPr lang="en-GB" smtClean="0"/>
              <a:t>23/02/2015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0EAB84-4D94-4CEE-9E97-DD182521C3F3}" type="slidenum">
              <a:rPr lang="en-GB" smtClean="0"/>
              <a:t>‹#›</a:t>
            </a:fld>
            <a:endParaRPr lang="en-GB"/>
          </a:p>
        </p:txBody>
      </p:sp>
    </p:spTree>
    <p:extLst>
      <p:ext uri="{BB962C8B-B14F-4D97-AF65-F5344CB8AC3E}">
        <p14:creationId xmlns:p14="http://schemas.microsoft.com/office/powerpoint/2010/main" val="2161543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1510E9B-88AD-450A-B4EF-85F3AA11D9AB}" type="datetimeFigureOut">
              <a:rPr lang="en-GB" smtClean="0"/>
              <a:t>23/02/2015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0EAB84-4D94-4CEE-9E97-DD182521C3F3}" type="slidenum">
              <a:rPr lang="en-GB" smtClean="0"/>
              <a:t>‹#›</a:t>
            </a:fld>
            <a:endParaRPr lang="en-GB"/>
          </a:p>
        </p:txBody>
      </p:sp>
    </p:spTree>
    <p:extLst>
      <p:ext uri="{BB962C8B-B14F-4D97-AF65-F5344CB8AC3E}">
        <p14:creationId xmlns:p14="http://schemas.microsoft.com/office/powerpoint/2010/main" val="777443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1510E9B-88AD-450A-B4EF-85F3AA11D9AB}" type="datetimeFigureOut">
              <a:rPr lang="en-GB" smtClean="0"/>
              <a:t>23/02/2015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0EAB84-4D94-4CEE-9E97-DD182521C3F3}" type="slidenum">
              <a:rPr lang="en-GB" smtClean="0"/>
              <a:t>‹#›</a:t>
            </a:fld>
            <a:endParaRPr lang="en-GB"/>
          </a:p>
        </p:txBody>
      </p:sp>
    </p:spTree>
    <p:extLst>
      <p:ext uri="{BB962C8B-B14F-4D97-AF65-F5344CB8AC3E}">
        <p14:creationId xmlns:p14="http://schemas.microsoft.com/office/powerpoint/2010/main" val="2341020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510E9B-88AD-450A-B4EF-85F3AA11D9AB}" type="datetimeFigureOut">
              <a:rPr lang="en-GB" smtClean="0"/>
              <a:t>23/02/2015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0EAB84-4D94-4CEE-9E97-DD182521C3F3}" type="slidenum">
              <a:rPr lang="en-GB" smtClean="0"/>
              <a:t>‹#›</a:t>
            </a:fld>
            <a:endParaRPr lang="en-GB"/>
          </a:p>
        </p:txBody>
      </p:sp>
    </p:spTree>
    <p:extLst>
      <p:ext uri="{BB962C8B-B14F-4D97-AF65-F5344CB8AC3E}">
        <p14:creationId xmlns:p14="http://schemas.microsoft.com/office/powerpoint/2010/main" val="3966472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youtube.com/watch?v=fCVlI-_4GZQ"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youtube.com/watch?v=sZwfNs1pqG0"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www.youtube.com/watch?v=sPl_xKPI_5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44825"/>
            <a:ext cx="7772400" cy="1755626"/>
          </a:xfrm>
        </p:spPr>
        <p:txBody>
          <a:bodyPr>
            <a:normAutofit fontScale="90000"/>
          </a:bodyPr>
          <a:lstStyle/>
          <a:p>
            <a:r>
              <a:rPr lang="en-GB" dirty="0" smtClean="0"/>
              <a:t>Obedience to authority, including Milgram’s work and explanations of why people obey</a:t>
            </a:r>
            <a:endParaRPr lang="en-GB" dirty="0"/>
          </a:p>
        </p:txBody>
      </p:sp>
      <p:sp>
        <p:nvSpPr>
          <p:cNvPr id="3" name="Subtitle 2"/>
          <p:cNvSpPr>
            <a:spLocks noGrp="1"/>
          </p:cNvSpPr>
          <p:nvPr>
            <p:ph type="subTitle" idx="1"/>
          </p:nvPr>
        </p:nvSpPr>
        <p:spPr/>
        <p:txBody>
          <a:bodyPr/>
          <a:lstStyle/>
          <a:p>
            <a:r>
              <a:rPr lang="en-GB" dirty="0" smtClean="0"/>
              <a:t>Part 2</a:t>
            </a:r>
          </a:p>
          <a:p>
            <a:r>
              <a:rPr lang="en-GB" dirty="0" smtClean="0">
                <a:hlinkClick r:id="rId2"/>
              </a:rPr>
              <a:t>Introduction</a:t>
            </a:r>
            <a:endParaRPr lang="en-GB" dirty="0"/>
          </a:p>
        </p:txBody>
      </p:sp>
    </p:spTree>
    <p:extLst>
      <p:ext uri="{BB962C8B-B14F-4D97-AF65-F5344CB8AC3E}">
        <p14:creationId xmlns:p14="http://schemas.microsoft.com/office/powerpoint/2010/main" val="9296774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Milgram</a:t>
            </a:r>
            <a:endParaRPr lang="en-GB" dirty="0"/>
          </a:p>
        </p:txBody>
      </p:sp>
      <p:sp>
        <p:nvSpPr>
          <p:cNvPr id="3" name="Content Placeholder 2"/>
          <p:cNvSpPr>
            <a:spLocks noGrp="1"/>
          </p:cNvSpPr>
          <p:nvPr>
            <p:ph idx="1"/>
          </p:nvPr>
        </p:nvSpPr>
        <p:spPr/>
        <p:txBody>
          <a:bodyPr>
            <a:normAutofit fontScale="55000" lnSpcReduction="20000"/>
          </a:bodyPr>
          <a:lstStyle/>
          <a:p>
            <a:r>
              <a:rPr lang="en-GB" dirty="0" smtClean="0"/>
              <a:t>One of the most famous studies of obedience in psychology was carried out by Stanley Milgram (1963).</a:t>
            </a:r>
          </a:p>
          <a:p>
            <a:endParaRPr lang="en-GB" dirty="0" smtClean="0"/>
          </a:p>
          <a:p>
            <a:r>
              <a:rPr lang="en-GB" dirty="0" smtClean="0"/>
              <a:t>Stanley Milgram, a psychologist at Yale University, conducted an experiment focusing on the conflict between obedience to authority and personal conscience.</a:t>
            </a:r>
          </a:p>
          <a:p>
            <a:endParaRPr lang="en-GB" dirty="0" smtClean="0"/>
          </a:p>
          <a:p>
            <a:r>
              <a:rPr lang="en-GB" dirty="0" smtClean="0"/>
              <a:t>He examined justifications for acts of genocide offered by those accused at the World War II, Nuremberg War Criminal trials. Their defence often was based on "obedience" - that they were just following orders from their superiors.</a:t>
            </a:r>
          </a:p>
          <a:p>
            <a:endParaRPr lang="en-GB" dirty="0" smtClean="0"/>
          </a:p>
          <a:p>
            <a:r>
              <a:rPr lang="en-GB" dirty="0" smtClean="0"/>
              <a:t>The experiments began in July 1961, a year after the trial of Adolf Eichmann in Jerusalem. Milgram devised the experiment to answer the question "Could it be that Eichmann and his million accomplices in the Holocaust were just following orders? Could we call them all accomplices?" (Milgram, 1974).</a:t>
            </a:r>
            <a:endParaRPr lang="en-GB" dirty="0"/>
          </a:p>
        </p:txBody>
      </p:sp>
    </p:spTree>
    <p:extLst>
      <p:ext uri="{BB962C8B-B14F-4D97-AF65-F5344CB8AC3E}">
        <p14:creationId xmlns:p14="http://schemas.microsoft.com/office/powerpoint/2010/main" val="7007769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smtClean="0">
                <a:solidFill>
                  <a:srgbClr val="FF0000"/>
                </a:solidFill>
              </a:rPr>
              <a:t>Milgram study in obedience</a:t>
            </a:r>
          </a:p>
          <a:p>
            <a:r>
              <a:rPr lang="en-GB" dirty="0" smtClean="0">
                <a:solidFill>
                  <a:srgbClr val="FF0000"/>
                </a:solidFill>
              </a:rPr>
              <a:t>Yale University</a:t>
            </a:r>
          </a:p>
          <a:p>
            <a:r>
              <a:rPr lang="en-GB" dirty="0" smtClean="0">
                <a:solidFill>
                  <a:srgbClr val="FF0000"/>
                </a:solidFill>
              </a:rPr>
              <a:t>I was just following orders - </a:t>
            </a:r>
            <a:r>
              <a:rPr lang="en-GB" dirty="0">
                <a:solidFill>
                  <a:srgbClr val="FF0000"/>
                </a:solidFill>
              </a:rPr>
              <a:t>World War II, Nuremberg War Criminal </a:t>
            </a:r>
            <a:r>
              <a:rPr lang="en-GB" dirty="0" smtClean="0">
                <a:solidFill>
                  <a:srgbClr val="FF0000"/>
                </a:solidFill>
              </a:rPr>
              <a:t>trials</a:t>
            </a:r>
            <a:r>
              <a:rPr lang="en-GB" dirty="0" smtClean="0"/>
              <a:t>.</a:t>
            </a:r>
          </a:p>
          <a:p>
            <a:endParaRPr lang="en-GB" dirty="0"/>
          </a:p>
        </p:txBody>
      </p:sp>
    </p:spTree>
    <p:extLst>
      <p:ext uri="{BB962C8B-B14F-4D97-AF65-F5344CB8AC3E}">
        <p14:creationId xmlns:p14="http://schemas.microsoft.com/office/powerpoint/2010/main" val="19645825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effectLst/>
              </a:rPr>
              <a:t>Milgram (1963) wanted to investigate whether Germans were particularly obedient to authority figures as this was a common explanation for the Nazi killings in World War II. </a:t>
            </a:r>
          </a:p>
          <a:p>
            <a:r>
              <a:rPr lang="en-GB" dirty="0" smtClean="0">
                <a:effectLst/>
              </a:rPr>
              <a:t>Milgram selected participants for his experiment by newspaper advertising for male participants to take part in a study of learning at Yale University.  The procedure was that the participant was paired with another person and they drew lots to find out who would be the ‘learner’ and who would be the ‘teacher’.  The draw was fixed so that the participant was always the teacher, and the learner was one of Milgram’s confederates (pretending to be a real participant). </a:t>
            </a:r>
          </a:p>
          <a:p>
            <a:r>
              <a:rPr lang="en-GB" dirty="0" smtClean="0"/>
              <a:t>The learner (a confederate called Mr. Wallace) was taken into a room and had electrodes attached to his arms, and the teacher and researcher went into a room next door that contained an electric shock generator and a row of switches marked from 15 volts (Slight Shock) to 375 volts (Danger: Severe Shock) to 450 volts (XXX).</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15857"/>
            <a:ext cx="4752975"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49822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smtClean="0">
                <a:solidFill>
                  <a:srgbClr val="FF0000"/>
                </a:solidFill>
              </a:rPr>
              <a:t>Newspaper </a:t>
            </a:r>
            <a:r>
              <a:rPr lang="en-GB" dirty="0">
                <a:solidFill>
                  <a:srgbClr val="FF0000"/>
                </a:solidFill>
              </a:rPr>
              <a:t>advertising for male participants to take part in a study of learning at Yale </a:t>
            </a:r>
            <a:r>
              <a:rPr lang="en-GB" dirty="0" smtClean="0">
                <a:solidFill>
                  <a:srgbClr val="FF0000"/>
                </a:solidFill>
              </a:rPr>
              <a:t>University.</a:t>
            </a:r>
          </a:p>
          <a:p>
            <a:r>
              <a:rPr lang="en-GB" dirty="0" smtClean="0">
                <a:solidFill>
                  <a:srgbClr val="FF0000"/>
                </a:solidFill>
              </a:rPr>
              <a:t>Teacher (Person who does not know), Learner (Confederate, electrocuted), Researcher (gives commands/prods)</a:t>
            </a:r>
          </a:p>
          <a:p>
            <a:r>
              <a:rPr lang="en-GB" dirty="0">
                <a:solidFill>
                  <a:srgbClr val="FF0000"/>
                </a:solidFill>
              </a:rPr>
              <a:t>15 volts (Slight Shock) to 375 volts (Danger: Severe Shock) to 450 volts (XXX).</a:t>
            </a:r>
          </a:p>
          <a:p>
            <a:endParaRPr lang="en-GB" dirty="0" smtClean="0"/>
          </a:p>
          <a:p>
            <a:endParaRPr lang="en-GB" dirty="0"/>
          </a:p>
        </p:txBody>
      </p:sp>
    </p:spTree>
    <p:extLst>
      <p:ext uri="{BB962C8B-B14F-4D97-AF65-F5344CB8AC3E}">
        <p14:creationId xmlns:p14="http://schemas.microsoft.com/office/powerpoint/2010/main" val="13853051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772816"/>
            <a:ext cx="4862462" cy="4000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58104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Experiment</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There was also an “experimenter” dressed in a grey lab coat, played by an actor (not Milgram).</a:t>
            </a:r>
          </a:p>
          <a:p>
            <a:endParaRPr lang="en-GB" dirty="0" smtClean="0"/>
          </a:p>
          <a:p>
            <a:r>
              <a:rPr lang="en-GB" dirty="0" smtClean="0"/>
              <a:t>Two rooms in the Yale Interaction Laboratory were used - one for the learner (with an electric chair) and another for the teacher and experimenter with an electric shock generator.</a:t>
            </a:r>
          </a:p>
          <a:p>
            <a:endParaRPr lang="en-GB" dirty="0" smtClean="0"/>
          </a:p>
          <a:p>
            <a:r>
              <a:rPr lang="en-GB" dirty="0" smtClean="0"/>
              <a:t>The “learner” (Mr. Wallace) was strapped to a chair with electrodes. After he has learned a list of word pairs given him to learn, the "teacher" tests him by naming a word and asking the learner to recall its partner/pair from a list of four possible choices.</a:t>
            </a:r>
            <a:endParaRPr lang="en-GB" dirty="0"/>
          </a:p>
        </p:txBody>
      </p:sp>
    </p:spTree>
    <p:extLst>
      <p:ext uri="{BB962C8B-B14F-4D97-AF65-F5344CB8AC3E}">
        <p14:creationId xmlns:p14="http://schemas.microsoft.com/office/powerpoint/2010/main" val="2757445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Experiment</a:t>
            </a:r>
            <a:endParaRPr lang="en-GB" dirty="0"/>
          </a:p>
        </p:txBody>
      </p:sp>
      <p:sp>
        <p:nvSpPr>
          <p:cNvPr id="3" name="Content Placeholder 2"/>
          <p:cNvSpPr>
            <a:spLocks noGrp="1"/>
          </p:cNvSpPr>
          <p:nvPr>
            <p:ph idx="1"/>
          </p:nvPr>
        </p:nvSpPr>
        <p:spPr/>
        <p:txBody>
          <a:bodyPr>
            <a:normAutofit fontScale="47500" lnSpcReduction="20000"/>
          </a:bodyPr>
          <a:lstStyle/>
          <a:p>
            <a:r>
              <a:rPr lang="en-GB" dirty="0" smtClean="0"/>
              <a:t>The teacher is told to administer an electric shock every time the learner makes a mistake, increasing the level of shock each time. There were 30 switches on the shock generator marked from 15 volts (slight shock) to 450 (danger – severe shock).</a:t>
            </a:r>
          </a:p>
          <a:p>
            <a:endParaRPr lang="en-GB" dirty="0" smtClean="0"/>
          </a:p>
          <a:p>
            <a:r>
              <a:rPr lang="en-GB" dirty="0" smtClean="0"/>
              <a:t>The learner gave mainly wrong answers (on purpose) and for each of these the teacher gave him an electric shock. When the teacher refused to administer a shock the experimenter was to give a series of orders / prods to ensure they continued. There were 4 prods and if one was not obeyed then the experimenter (Mr. Williams) read out the next prod, and so on.</a:t>
            </a:r>
          </a:p>
          <a:p>
            <a:endParaRPr lang="en-GB" dirty="0" smtClean="0"/>
          </a:p>
          <a:p>
            <a:r>
              <a:rPr lang="en-GB" dirty="0" smtClean="0"/>
              <a:t>Prod 1: please continue.</a:t>
            </a:r>
          </a:p>
          <a:p>
            <a:endParaRPr lang="en-GB" dirty="0" smtClean="0"/>
          </a:p>
          <a:p>
            <a:r>
              <a:rPr lang="en-GB" dirty="0" smtClean="0"/>
              <a:t>Prod 2: the experiment requires you to continue.</a:t>
            </a:r>
          </a:p>
          <a:p>
            <a:endParaRPr lang="en-GB" dirty="0" smtClean="0"/>
          </a:p>
          <a:p>
            <a:r>
              <a:rPr lang="en-GB" dirty="0" smtClean="0"/>
              <a:t>Prod 3: It is absolutely essential that you continue.</a:t>
            </a:r>
          </a:p>
          <a:p>
            <a:endParaRPr lang="en-GB" dirty="0" smtClean="0"/>
          </a:p>
          <a:p>
            <a:r>
              <a:rPr lang="en-GB" dirty="0" smtClean="0"/>
              <a:t>Prod 4: you have no other choice but to continue.</a:t>
            </a:r>
            <a:endParaRPr lang="en-GB" dirty="0"/>
          </a:p>
        </p:txBody>
      </p:sp>
    </p:spTree>
    <p:extLst>
      <p:ext uri="{BB962C8B-B14F-4D97-AF65-F5344CB8AC3E}">
        <p14:creationId xmlns:p14="http://schemas.microsoft.com/office/powerpoint/2010/main" val="1535304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normAutofit/>
          </a:bodyPr>
          <a:lstStyle/>
          <a:p>
            <a:r>
              <a:rPr lang="en-GB" dirty="0" smtClean="0">
                <a:solidFill>
                  <a:srgbClr val="FF0000"/>
                </a:solidFill>
              </a:rPr>
              <a:t>Learner (confederate) gives wrong answers = electric shock.</a:t>
            </a:r>
          </a:p>
          <a:p>
            <a:r>
              <a:rPr lang="en-GB" dirty="0" smtClean="0">
                <a:solidFill>
                  <a:srgbClr val="FF0000"/>
                </a:solidFill>
              </a:rPr>
              <a:t>Prods *4 given by the experimenter.</a:t>
            </a:r>
          </a:p>
          <a:p>
            <a:pPr lvl="1"/>
            <a:r>
              <a:rPr lang="en-GB" dirty="0" smtClean="0">
                <a:solidFill>
                  <a:srgbClr val="FF0000"/>
                </a:solidFill>
              </a:rPr>
              <a:t>prod </a:t>
            </a:r>
            <a:r>
              <a:rPr lang="en-GB" dirty="0">
                <a:solidFill>
                  <a:srgbClr val="FF0000"/>
                </a:solidFill>
              </a:rPr>
              <a:t>1: please </a:t>
            </a:r>
            <a:r>
              <a:rPr lang="en-GB" dirty="0" smtClean="0">
                <a:solidFill>
                  <a:srgbClr val="FF0000"/>
                </a:solidFill>
              </a:rPr>
              <a:t>continue.</a:t>
            </a:r>
          </a:p>
          <a:p>
            <a:pPr lvl="1"/>
            <a:r>
              <a:rPr lang="en-GB" dirty="0" smtClean="0">
                <a:solidFill>
                  <a:srgbClr val="FF0000"/>
                </a:solidFill>
              </a:rPr>
              <a:t>Prod </a:t>
            </a:r>
            <a:r>
              <a:rPr lang="en-GB" dirty="0">
                <a:solidFill>
                  <a:srgbClr val="FF0000"/>
                </a:solidFill>
              </a:rPr>
              <a:t>2: the experiment requires you to </a:t>
            </a:r>
            <a:r>
              <a:rPr lang="en-GB" dirty="0" smtClean="0">
                <a:solidFill>
                  <a:srgbClr val="FF0000"/>
                </a:solidFill>
              </a:rPr>
              <a:t>continue.</a:t>
            </a:r>
          </a:p>
          <a:p>
            <a:pPr lvl="1"/>
            <a:r>
              <a:rPr lang="en-GB" dirty="0" smtClean="0">
                <a:solidFill>
                  <a:srgbClr val="FF0000"/>
                </a:solidFill>
              </a:rPr>
              <a:t>Prod </a:t>
            </a:r>
            <a:r>
              <a:rPr lang="en-GB" dirty="0">
                <a:solidFill>
                  <a:srgbClr val="FF0000"/>
                </a:solidFill>
              </a:rPr>
              <a:t>3: It is absolutely essential that you </a:t>
            </a:r>
            <a:r>
              <a:rPr lang="en-GB" dirty="0" smtClean="0">
                <a:solidFill>
                  <a:srgbClr val="FF0000"/>
                </a:solidFill>
              </a:rPr>
              <a:t>continue.</a:t>
            </a:r>
          </a:p>
          <a:p>
            <a:pPr lvl="1"/>
            <a:r>
              <a:rPr lang="en-GB" dirty="0" smtClean="0">
                <a:solidFill>
                  <a:srgbClr val="FF0000"/>
                </a:solidFill>
              </a:rPr>
              <a:t>Prod </a:t>
            </a:r>
            <a:r>
              <a:rPr lang="en-GB" dirty="0">
                <a:solidFill>
                  <a:srgbClr val="FF0000"/>
                </a:solidFill>
              </a:rPr>
              <a:t>4: you have no other choice but to continue.</a:t>
            </a:r>
          </a:p>
          <a:p>
            <a:endParaRPr lang="en-GB" dirty="0" smtClean="0"/>
          </a:p>
          <a:p>
            <a:endParaRPr lang="en-GB" dirty="0"/>
          </a:p>
        </p:txBody>
      </p:sp>
    </p:spTree>
    <p:extLst>
      <p:ext uri="{BB962C8B-B14F-4D97-AF65-F5344CB8AC3E}">
        <p14:creationId xmlns:p14="http://schemas.microsoft.com/office/powerpoint/2010/main" val="17302897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Results</a:t>
            </a:r>
            <a:endParaRPr lang="en-GB" dirty="0"/>
          </a:p>
        </p:txBody>
      </p:sp>
      <p:sp>
        <p:nvSpPr>
          <p:cNvPr id="3" name="Content Placeholder 2"/>
          <p:cNvSpPr>
            <a:spLocks noGrp="1"/>
          </p:cNvSpPr>
          <p:nvPr>
            <p:ph idx="1"/>
          </p:nvPr>
        </p:nvSpPr>
        <p:spPr/>
        <p:txBody>
          <a:bodyPr/>
          <a:lstStyle/>
          <a:p>
            <a:r>
              <a:rPr lang="en-GB" dirty="0" smtClean="0">
                <a:effectLst/>
              </a:rPr>
              <a:t>65% (two-thirds) of participants (i.e. teachers) continued to the highest level of 450 volts. All the participants continued to 300 volts.</a:t>
            </a:r>
            <a:br>
              <a:rPr lang="en-GB" dirty="0" smtClean="0">
                <a:effectLst/>
              </a:rPr>
            </a:br>
            <a:endParaRPr lang="en-GB" dirty="0" smtClean="0">
              <a:effectLst/>
            </a:endParaRPr>
          </a:p>
          <a:p>
            <a:r>
              <a:rPr lang="en-GB" dirty="0" smtClean="0">
                <a:effectLst/>
              </a:rPr>
              <a:t>Milgram did more than one experiment – he carried out 18 variations of his study.  All he did was alter the situation (IV) to see how this affected obedience (DV).</a:t>
            </a:r>
            <a:endParaRPr lang="en-GB" dirty="0">
              <a:effectLst/>
            </a:endParaRPr>
          </a:p>
        </p:txBody>
      </p:sp>
    </p:spTree>
    <p:extLst>
      <p:ext uri="{BB962C8B-B14F-4D97-AF65-F5344CB8AC3E}">
        <p14:creationId xmlns:p14="http://schemas.microsoft.com/office/powerpoint/2010/main" val="30819807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smtClean="0">
                <a:solidFill>
                  <a:srgbClr val="FF0000"/>
                </a:solidFill>
              </a:rPr>
              <a:t>All to 300 Vaults (ouch) 65% to 450 (lethal)</a:t>
            </a:r>
            <a:endParaRPr lang="en-GB" dirty="0">
              <a:solidFill>
                <a:srgbClr val="FF0000"/>
              </a:solidFill>
            </a:endParaRPr>
          </a:p>
        </p:txBody>
      </p:sp>
    </p:spTree>
    <p:extLst>
      <p:ext uri="{BB962C8B-B14F-4D97-AF65-F5344CB8AC3E}">
        <p14:creationId xmlns:p14="http://schemas.microsoft.com/office/powerpoint/2010/main" val="3999948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solidFill>
                  <a:srgbClr val="00B050"/>
                </a:solidFill>
                <a:effectLst/>
              </a:rPr>
              <a:t>Ordinary people are likely to follow orders given by an authority figure, even to the extent of killing an innocent human being.  Obedience to authority is ingrained in us all from the way we are brought up.</a:t>
            </a:r>
          </a:p>
          <a:p>
            <a:r>
              <a:rPr lang="en-GB" dirty="0" smtClean="0">
                <a:solidFill>
                  <a:srgbClr val="00B050"/>
                </a:solidFill>
                <a:effectLst/>
              </a:rPr>
              <a:t>People tend to obey orders from other people if they recognize their authority as morally right and / or legally based. This response to legitimate authority is learned in a variety of situations, for example in the family, school and workplace. </a:t>
            </a:r>
          </a:p>
          <a:p>
            <a:endParaRPr lang="en-GB" dirty="0"/>
          </a:p>
        </p:txBody>
      </p:sp>
    </p:spTree>
    <p:extLst>
      <p:ext uri="{BB962C8B-B14F-4D97-AF65-F5344CB8AC3E}">
        <p14:creationId xmlns:p14="http://schemas.microsoft.com/office/powerpoint/2010/main" val="22551945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a:solidFill>
                  <a:srgbClr val="FF0000"/>
                </a:solidFill>
              </a:rPr>
              <a:t>Obedience to authority is </a:t>
            </a:r>
            <a:r>
              <a:rPr lang="en-GB" dirty="0" smtClean="0">
                <a:solidFill>
                  <a:srgbClr val="FF0000"/>
                </a:solidFill>
              </a:rPr>
              <a:t>ingrained</a:t>
            </a:r>
          </a:p>
          <a:p>
            <a:r>
              <a:rPr lang="en-GB" dirty="0">
                <a:solidFill>
                  <a:srgbClr val="FF0000"/>
                </a:solidFill>
              </a:rPr>
              <a:t>recognize their </a:t>
            </a:r>
            <a:r>
              <a:rPr lang="en-GB" dirty="0" smtClean="0">
                <a:solidFill>
                  <a:srgbClr val="FF0000"/>
                </a:solidFill>
              </a:rPr>
              <a:t>authority. Ingrained by our experiences </a:t>
            </a:r>
            <a:r>
              <a:rPr lang="en-GB" dirty="0" err="1" smtClean="0">
                <a:solidFill>
                  <a:srgbClr val="FF0000"/>
                </a:solidFill>
              </a:rPr>
              <a:t>eg</a:t>
            </a:r>
            <a:r>
              <a:rPr lang="en-GB" dirty="0" smtClean="0">
                <a:solidFill>
                  <a:srgbClr val="FF0000"/>
                </a:solidFill>
              </a:rPr>
              <a:t>: teachers, parents, work</a:t>
            </a:r>
            <a:endParaRPr lang="en-GB" dirty="0">
              <a:solidFill>
                <a:srgbClr val="FF0000"/>
              </a:solidFill>
            </a:endParaRPr>
          </a:p>
        </p:txBody>
      </p:sp>
    </p:spTree>
    <p:extLst>
      <p:ext uri="{BB962C8B-B14F-4D97-AF65-F5344CB8AC3E}">
        <p14:creationId xmlns:p14="http://schemas.microsoft.com/office/powerpoint/2010/main" val="15658537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Milgram himself!</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smtClean="0">
                <a:effectLst/>
              </a:rPr>
              <a:t>“The Perils of Obedience” (Milgram 1974), writing:</a:t>
            </a:r>
            <a:br>
              <a:rPr lang="en-GB" dirty="0" smtClean="0">
                <a:effectLst/>
              </a:rPr>
            </a:br>
            <a:endParaRPr lang="en-GB" dirty="0" smtClean="0">
              <a:effectLst/>
            </a:endParaRPr>
          </a:p>
          <a:p>
            <a:pPr marL="0" indent="0">
              <a:buNone/>
            </a:pPr>
            <a:r>
              <a:rPr lang="en-GB" dirty="0" smtClean="0">
                <a:effectLst/>
              </a:rPr>
              <a:t>“</a:t>
            </a:r>
            <a:r>
              <a:rPr lang="en-GB" i="1" dirty="0" smtClean="0">
                <a:effectLst/>
              </a:rPr>
              <a:t>The legal and philosophic aspects of obedience are of enormous import, but they say very little about how most people behave in concrete situations.  I set up a simple experiment at Yale University to test how much pain an ordinary citizen would inflict on another person simply because he was ordered to by an experimental scientist. Stark authority was pitted against the subjects’ [participants’] strongest moral imperatives against hurting others, and, with the subjects’ [participants’] ears ringing with the screams of the victims, authority won more often than not. The extreme willingness of adults to go to almost any lengths on the command of an authority constitutes the chief finding of the study and the fact most urgently demanding explanation</a:t>
            </a:r>
            <a:r>
              <a:rPr lang="en-GB" dirty="0" smtClean="0">
                <a:effectLst/>
              </a:rPr>
              <a:t>.”</a:t>
            </a:r>
          </a:p>
          <a:p>
            <a:pPr marL="0" indent="0">
              <a:buNone/>
            </a:pPr>
            <a:endParaRPr lang="en-GB" dirty="0"/>
          </a:p>
        </p:txBody>
      </p:sp>
    </p:spTree>
    <p:extLst>
      <p:ext uri="{BB962C8B-B14F-4D97-AF65-F5344CB8AC3E}">
        <p14:creationId xmlns:p14="http://schemas.microsoft.com/office/powerpoint/2010/main" val="30713119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Milgram’s </a:t>
            </a:r>
            <a:r>
              <a:rPr lang="en-GB" b="1" dirty="0"/>
              <a:t>Agency </a:t>
            </a:r>
            <a:r>
              <a:rPr lang="en-GB" b="1" dirty="0" smtClean="0"/>
              <a:t>Theory</a:t>
            </a:r>
            <a:endParaRPr lang="en-GB" dirty="0"/>
          </a:p>
        </p:txBody>
      </p:sp>
      <p:sp>
        <p:nvSpPr>
          <p:cNvPr id="3" name="Content Placeholder 2"/>
          <p:cNvSpPr>
            <a:spLocks noGrp="1"/>
          </p:cNvSpPr>
          <p:nvPr>
            <p:ph idx="1"/>
          </p:nvPr>
        </p:nvSpPr>
        <p:spPr/>
        <p:txBody>
          <a:bodyPr>
            <a:normAutofit fontScale="85000" lnSpcReduction="10000"/>
          </a:bodyPr>
          <a:lstStyle/>
          <a:p>
            <a:pPr marL="0" indent="0">
              <a:buNone/>
            </a:pPr>
            <a:r>
              <a:rPr lang="en-GB" dirty="0" smtClean="0">
                <a:effectLst/>
              </a:rPr>
              <a:t>Milgram (1974) explained the behaviour of his participants by suggesting that people actually have two states of behaviour when they are in a social situation:</a:t>
            </a:r>
          </a:p>
          <a:p>
            <a:r>
              <a:rPr lang="en-GB" dirty="0" smtClean="0">
                <a:solidFill>
                  <a:schemeClr val="accent6">
                    <a:lumMod val="75000"/>
                  </a:schemeClr>
                </a:solidFill>
                <a:effectLst/>
              </a:rPr>
              <a:t>The </a:t>
            </a:r>
            <a:r>
              <a:rPr lang="en-GB" b="1" dirty="0" smtClean="0">
                <a:solidFill>
                  <a:schemeClr val="accent6">
                    <a:lumMod val="75000"/>
                  </a:schemeClr>
                </a:solidFill>
                <a:effectLst/>
              </a:rPr>
              <a:t>autonomous state</a:t>
            </a:r>
            <a:r>
              <a:rPr lang="en-GB" dirty="0" smtClean="0">
                <a:effectLst/>
              </a:rPr>
              <a:t> – people direct their own actions, and they take responsibility for the results of those actions. </a:t>
            </a:r>
          </a:p>
          <a:p>
            <a:r>
              <a:rPr lang="en-GB" dirty="0" smtClean="0">
                <a:solidFill>
                  <a:srgbClr val="FFC000"/>
                </a:solidFill>
                <a:effectLst/>
              </a:rPr>
              <a:t>The </a:t>
            </a:r>
            <a:r>
              <a:rPr lang="en-GB" b="1" dirty="0" err="1" smtClean="0">
                <a:solidFill>
                  <a:srgbClr val="FFC000"/>
                </a:solidFill>
                <a:effectLst/>
              </a:rPr>
              <a:t>agentic</a:t>
            </a:r>
            <a:r>
              <a:rPr lang="en-GB" b="1" dirty="0" smtClean="0">
                <a:solidFill>
                  <a:srgbClr val="FFC000"/>
                </a:solidFill>
                <a:effectLst/>
              </a:rPr>
              <a:t> state</a:t>
            </a:r>
            <a:r>
              <a:rPr lang="en-GB" dirty="0" smtClean="0">
                <a:solidFill>
                  <a:srgbClr val="FFC000"/>
                </a:solidFill>
                <a:effectLst/>
              </a:rPr>
              <a:t> </a:t>
            </a:r>
            <a:r>
              <a:rPr lang="en-GB" dirty="0" smtClean="0">
                <a:effectLst/>
              </a:rPr>
              <a:t>– people allow others to direct their actions, and then pass off the responsibility for the consequences to the person giving the orders. In other words, they act as agents for another person’s will. </a:t>
            </a:r>
          </a:p>
          <a:p>
            <a:pPr marL="0" indent="0">
              <a:buNone/>
            </a:pPr>
            <a:endParaRPr lang="en-GB" dirty="0"/>
          </a:p>
        </p:txBody>
      </p:sp>
    </p:spTree>
    <p:extLst>
      <p:ext uri="{BB962C8B-B14F-4D97-AF65-F5344CB8AC3E}">
        <p14:creationId xmlns:p14="http://schemas.microsoft.com/office/powerpoint/2010/main" val="10612119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smtClean="0">
                <a:solidFill>
                  <a:srgbClr val="FF0000"/>
                </a:solidFill>
              </a:rPr>
              <a:t>Milgram Agency theory</a:t>
            </a:r>
          </a:p>
          <a:p>
            <a:r>
              <a:rPr lang="en-GB" dirty="0">
                <a:solidFill>
                  <a:srgbClr val="FF0000"/>
                </a:solidFill>
              </a:rPr>
              <a:t>two states of behaviour when they are in a social </a:t>
            </a:r>
            <a:r>
              <a:rPr lang="en-GB" dirty="0" smtClean="0">
                <a:solidFill>
                  <a:srgbClr val="FF0000"/>
                </a:solidFill>
              </a:rPr>
              <a:t>situation</a:t>
            </a:r>
          </a:p>
          <a:p>
            <a:pPr lvl="1"/>
            <a:r>
              <a:rPr lang="en-GB" dirty="0">
                <a:solidFill>
                  <a:srgbClr val="FF0000"/>
                </a:solidFill>
              </a:rPr>
              <a:t>autonomous </a:t>
            </a:r>
            <a:r>
              <a:rPr lang="en-GB" dirty="0" smtClean="0">
                <a:solidFill>
                  <a:srgbClr val="FF0000"/>
                </a:solidFill>
              </a:rPr>
              <a:t>state responsibility for own actions</a:t>
            </a:r>
          </a:p>
          <a:p>
            <a:pPr lvl="1"/>
            <a:r>
              <a:rPr lang="en-GB" dirty="0" err="1">
                <a:solidFill>
                  <a:srgbClr val="FF0000"/>
                </a:solidFill>
              </a:rPr>
              <a:t>agentic</a:t>
            </a:r>
            <a:r>
              <a:rPr lang="en-GB" dirty="0">
                <a:solidFill>
                  <a:srgbClr val="FF0000"/>
                </a:solidFill>
              </a:rPr>
              <a:t> </a:t>
            </a:r>
            <a:r>
              <a:rPr lang="en-GB" dirty="0" smtClean="0">
                <a:solidFill>
                  <a:srgbClr val="FF0000"/>
                </a:solidFill>
              </a:rPr>
              <a:t>state (agent) agent of somebody else. (take orders)</a:t>
            </a:r>
          </a:p>
          <a:p>
            <a:endParaRPr lang="en-GB" dirty="0"/>
          </a:p>
        </p:txBody>
      </p:sp>
    </p:spTree>
    <p:extLst>
      <p:ext uri="{BB962C8B-B14F-4D97-AF65-F5344CB8AC3E}">
        <p14:creationId xmlns:p14="http://schemas.microsoft.com/office/powerpoint/2010/main" val="7349415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And</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smtClean="0"/>
              <a:t>Milgram suggested that two things must be in place in order for a person to enter the </a:t>
            </a:r>
            <a:r>
              <a:rPr lang="en-GB" dirty="0" err="1" smtClean="0"/>
              <a:t>agentic</a:t>
            </a:r>
            <a:r>
              <a:rPr lang="en-GB" dirty="0" smtClean="0"/>
              <a:t> state:</a:t>
            </a:r>
          </a:p>
          <a:p>
            <a:endParaRPr lang="en-GB" dirty="0" smtClean="0"/>
          </a:p>
          <a:p>
            <a:pPr marL="514350" indent="-514350">
              <a:buFont typeface="+mj-lt"/>
              <a:buAutoNum type="arabicPeriod"/>
            </a:pPr>
            <a:r>
              <a:rPr lang="en-GB" dirty="0" smtClean="0"/>
              <a:t>    The person giving the orders is perceived as being qualified to direct other people’s </a:t>
            </a:r>
            <a:r>
              <a:rPr lang="en-GB" dirty="0" err="1" smtClean="0"/>
              <a:t>behavior</a:t>
            </a:r>
            <a:r>
              <a:rPr lang="en-GB" dirty="0" smtClean="0"/>
              <a:t>. That is, they are seen as legitimate.</a:t>
            </a:r>
          </a:p>
          <a:p>
            <a:pPr marL="514350" indent="-514350">
              <a:buFont typeface="+mj-lt"/>
              <a:buAutoNum type="arabicPeriod"/>
            </a:pPr>
            <a:r>
              <a:rPr lang="en-GB" dirty="0" smtClean="0"/>
              <a:t>    The person being ordered about is able to believe that the authority will accept responsibility for what happens.</a:t>
            </a:r>
          </a:p>
          <a:p>
            <a:endParaRPr lang="en-GB" dirty="0" smtClean="0"/>
          </a:p>
          <a:p>
            <a:pPr marL="0" indent="0">
              <a:buNone/>
            </a:pPr>
            <a:r>
              <a:rPr lang="en-GB" dirty="0" smtClean="0"/>
              <a:t>Agency theory says that people will obey an authority when they believe that the authority will take responsibility for the consequences of their actions. This is supported by some aspects of Milgram’s evidence. For example, when participants were reminded that they had responsibility for their own actions, almost none of them were prepared to obey. In contrast, many participants who were refusing to go on did so if the experimenter said that he would take responsibility.</a:t>
            </a:r>
            <a:endParaRPr lang="en-GB" dirty="0"/>
          </a:p>
        </p:txBody>
      </p:sp>
    </p:spTree>
    <p:extLst>
      <p:ext uri="{BB962C8B-B14F-4D97-AF65-F5344CB8AC3E}">
        <p14:creationId xmlns:p14="http://schemas.microsoft.com/office/powerpoint/2010/main" val="7195269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a:t>
            </a:r>
            <a:r>
              <a:rPr lang="en-GB" dirty="0" smtClean="0"/>
              <a:t>otes</a:t>
            </a:r>
            <a:endParaRPr lang="en-GB" dirty="0"/>
          </a:p>
        </p:txBody>
      </p:sp>
      <p:sp>
        <p:nvSpPr>
          <p:cNvPr id="3" name="Content Placeholder 2"/>
          <p:cNvSpPr>
            <a:spLocks noGrp="1"/>
          </p:cNvSpPr>
          <p:nvPr>
            <p:ph idx="1"/>
          </p:nvPr>
        </p:nvSpPr>
        <p:spPr/>
        <p:txBody>
          <a:bodyPr>
            <a:normAutofit fontScale="92500" lnSpcReduction="10000"/>
          </a:bodyPr>
          <a:lstStyle/>
          <a:p>
            <a:r>
              <a:rPr lang="en-GB" dirty="0">
                <a:solidFill>
                  <a:srgbClr val="FF0000"/>
                </a:solidFill>
              </a:rPr>
              <a:t>Milgram Agency </a:t>
            </a:r>
            <a:r>
              <a:rPr lang="en-GB" dirty="0" smtClean="0">
                <a:solidFill>
                  <a:srgbClr val="FF0000"/>
                </a:solidFill>
              </a:rPr>
              <a:t>theory</a:t>
            </a:r>
          </a:p>
          <a:p>
            <a:r>
              <a:rPr lang="en-GB" dirty="0" smtClean="0">
                <a:solidFill>
                  <a:srgbClr val="FF0000"/>
                </a:solidFill>
              </a:rPr>
              <a:t>two </a:t>
            </a:r>
            <a:r>
              <a:rPr lang="en-GB" dirty="0">
                <a:solidFill>
                  <a:srgbClr val="FF0000"/>
                </a:solidFill>
              </a:rPr>
              <a:t>states of behaviour when they are in a social </a:t>
            </a:r>
            <a:r>
              <a:rPr lang="en-GB" dirty="0" smtClean="0">
                <a:solidFill>
                  <a:srgbClr val="FF0000"/>
                </a:solidFill>
              </a:rPr>
              <a:t>situation</a:t>
            </a:r>
          </a:p>
          <a:p>
            <a:pPr lvl="1"/>
            <a:r>
              <a:rPr lang="en-GB" dirty="0" smtClean="0">
                <a:solidFill>
                  <a:srgbClr val="FF0000"/>
                </a:solidFill>
              </a:rPr>
              <a:t>autonomous </a:t>
            </a:r>
            <a:r>
              <a:rPr lang="en-GB" dirty="0">
                <a:solidFill>
                  <a:srgbClr val="FF0000"/>
                </a:solidFill>
              </a:rPr>
              <a:t>state responsibility for own actions</a:t>
            </a:r>
          </a:p>
          <a:p>
            <a:pPr lvl="1"/>
            <a:r>
              <a:rPr lang="en-GB" dirty="0" err="1">
                <a:solidFill>
                  <a:srgbClr val="FF0000"/>
                </a:solidFill>
              </a:rPr>
              <a:t>agentic</a:t>
            </a:r>
            <a:r>
              <a:rPr lang="en-GB" dirty="0">
                <a:solidFill>
                  <a:srgbClr val="FF0000"/>
                </a:solidFill>
              </a:rPr>
              <a:t> state (agent) agent of somebody else. (take orders)</a:t>
            </a:r>
          </a:p>
          <a:p>
            <a:pPr lvl="2"/>
            <a:r>
              <a:rPr lang="en-GB" dirty="0">
                <a:solidFill>
                  <a:srgbClr val="FF0000"/>
                </a:solidFill>
              </a:rPr>
              <a:t>Authority is seen as legitimate</a:t>
            </a:r>
          </a:p>
          <a:p>
            <a:pPr lvl="2"/>
            <a:r>
              <a:rPr lang="en-GB" dirty="0">
                <a:solidFill>
                  <a:srgbClr val="FF0000"/>
                </a:solidFill>
              </a:rPr>
              <a:t>Belief authority will accept responsibility for what happens</a:t>
            </a:r>
          </a:p>
          <a:p>
            <a:r>
              <a:rPr lang="en-GB" dirty="0" smtClean="0">
                <a:solidFill>
                  <a:srgbClr val="FF0000"/>
                </a:solidFill>
              </a:rPr>
              <a:t>When Milgram told the teachers that they were responsible almost none complied to the prods.</a:t>
            </a:r>
          </a:p>
          <a:p>
            <a:endParaRPr lang="en-GB" dirty="0">
              <a:solidFill>
                <a:srgbClr val="FF0000"/>
              </a:solidFill>
            </a:endParaRPr>
          </a:p>
          <a:p>
            <a:endParaRPr lang="en-GB" dirty="0" smtClean="0">
              <a:solidFill>
                <a:srgbClr val="FF0000"/>
              </a:solidFill>
            </a:endParaRPr>
          </a:p>
          <a:p>
            <a:pPr lvl="2"/>
            <a:endParaRPr lang="en-GB" dirty="0">
              <a:solidFill>
                <a:srgbClr val="FF0000"/>
              </a:solidFill>
            </a:endParaRPr>
          </a:p>
          <a:p>
            <a:endParaRPr lang="en-GB" dirty="0"/>
          </a:p>
        </p:txBody>
      </p:sp>
    </p:spTree>
    <p:extLst>
      <p:ext uri="{BB962C8B-B14F-4D97-AF65-F5344CB8AC3E}">
        <p14:creationId xmlns:p14="http://schemas.microsoft.com/office/powerpoint/2010/main" val="2541484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Critical Evaluation</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The Milgram studies were conducted in laboratory type conditions and we must ask if this tells us much about real-life situations. We obey in a variety of real-life situations that are far more subtle than instructions to give people electric shocks, and it would be interesting to see what factors operate in everyday obedience. The sort of situation Milgram investigated would be more suited to a military context.   </a:t>
            </a:r>
          </a:p>
          <a:p>
            <a:endParaRPr lang="en-GB" dirty="0" smtClean="0"/>
          </a:p>
          <a:p>
            <a:r>
              <a:rPr lang="en-GB" dirty="0" err="1" smtClean="0"/>
              <a:t>Orne</a:t>
            </a:r>
            <a:r>
              <a:rPr lang="en-GB" dirty="0" smtClean="0"/>
              <a:t> &amp; Holland (1968) accused Milgram’s study of lacking ‘experimental realism’, i.e. participants might not have believed the experimental set-up they found themselves in and knew the learner wasn’t really receiving electric shocks.</a:t>
            </a:r>
            <a:endParaRPr lang="en-GB" dirty="0"/>
          </a:p>
        </p:txBody>
      </p:sp>
    </p:spTree>
    <p:extLst>
      <p:ext uri="{BB962C8B-B14F-4D97-AF65-F5344CB8AC3E}">
        <p14:creationId xmlns:p14="http://schemas.microsoft.com/office/powerpoint/2010/main" val="19736891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smtClean="0">
                <a:solidFill>
                  <a:srgbClr val="FF0000"/>
                </a:solidFill>
              </a:rPr>
              <a:t>Laboratory</a:t>
            </a:r>
          </a:p>
          <a:p>
            <a:r>
              <a:rPr lang="en-GB" dirty="0" err="1">
                <a:solidFill>
                  <a:srgbClr val="FF0000"/>
                </a:solidFill>
              </a:rPr>
              <a:t>Orne</a:t>
            </a:r>
            <a:r>
              <a:rPr lang="en-GB" dirty="0">
                <a:solidFill>
                  <a:srgbClr val="FF0000"/>
                </a:solidFill>
              </a:rPr>
              <a:t> &amp; Holland (1968) accused Milgram’s study of lacking ‘experimental </a:t>
            </a:r>
            <a:r>
              <a:rPr lang="en-GB" dirty="0" smtClean="0">
                <a:solidFill>
                  <a:srgbClr val="FF0000"/>
                </a:solidFill>
              </a:rPr>
              <a:t>realism’ </a:t>
            </a:r>
            <a:r>
              <a:rPr lang="en-GB" dirty="0" err="1" smtClean="0">
                <a:solidFill>
                  <a:srgbClr val="FF0000"/>
                </a:solidFill>
              </a:rPr>
              <a:t>ie</a:t>
            </a:r>
            <a:r>
              <a:rPr lang="en-GB" dirty="0" smtClean="0">
                <a:solidFill>
                  <a:srgbClr val="FF0000"/>
                </a:solidFill>
              </a:rPr>
              <a:t> the participants knew it was an experiment.</a:t>
            </a:r>
          </a:p>
        </p:txBody>
      </p:sp>
    </p:spTree>
    <p:extLst>
      <p:ext uri="{BB962C8B-B14F-4D97-AF65-F5344CB8AC3E}">
        <p14:creationId xmlns:p14="http://schemas.microsoft.com/office/powerpoint/2010/main" val="15824388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Critical Evaluation</a:t>
            </a:r>
            <a:endParaRPr lang="en-GB" dirty="0"/>
          </a:p>
        </p:txBody>
      </p:sp>
      <p:sp>
        <p:nvSpPr>
          <p:cNvPr id="3" name="Content Placeholder 2"/>
          <p:cNvSpPr>
            <a:spLocks noGrp="1"/>
          </p:cNvSpPr>
          <p:nvPr>
            <p:ph idx="1"/>
          </p:nvPr>
        </p:nvSpPr>
        <p:spPr/>
        <p:txBody>
          <a:bodyPr>
            <a:normAutofit fontScale="70000" lnSpcReduction="20000"/>
          </a:bodyPr>
          <a:lstStyle/>
          <a:p>
            <a:r>
              <a:rPr lang="en-GB" b="1" dirty="0" smtClean="0">
                <a:effectLst/>
              </a:rPr>
              <a:t>Milgram's sample was biased</a:t>
            </a:r>
            <a:r>
              <a:rPr lang="en-GB" dirty="0" smtClean="0">
                <a:effectLst/>
              </a:rPr>
              <a:t>: </a:t>
            </a:r>
          </a:p>
          <a:p>
            <a:r>
              <a:rPr lang="en-GB" dirty="0" smtClean="0">
                <a:effectLst/>
              </a:rPr>
              <a:t>The participants in Milgram's study were all male. Do the findings transfer to females? </a:t>
            </a:r>
          </a:p>
          <a:p>
            <a:r>
              <a:rPr lang="en-GB" dirty="0" smtClean="0">
                <a:effectLst/>
              </a:rPr>
              <a:t>Milgram’s study cannot be seen as representative of the American population as his sample was self-selected. This is because they became participants only by electing to respond to a newspaper advertisement (selecting themselves). They may also have a typical "volunteer personality" – not all the newspaper readers responded so perhaps it takes this personality type to do so.  </a:t>
            </a:r>
          </a:p>
          <a:p>
            <a:r>
              <a:rPr lang="en-GB" dirty="0" smtClean="0">
                <a:effectLst/>
              </a:rPr>
              <a:t>Yet a total of 636 participants were tested in 18 separate experiments across the New Haven area, which was seen as being reasonably representative of a typical American town.</a:t>
            </a:r>
          </a:p>
        </p:txBody>
      </p:sp>
    </p:spTree>
    <p:extLst>
      <p:ext uri="{BB962C8B-B14F-4D97-AF65-F5344CB8AC3E}">
        <p14:creationId xmlns:p14="http://schemas.microsoft.com/office/powerpoint/2010/main" val="20513742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a:solidFill>
                  <a:srgbClr val="FF0000"/>
                </a:solidFill>
              </a:rPr>
              <a:t>all </a:t>
            </a:r>
            <a:r>
              <a:rPr lang="en-GB" dirty="0" smtClean="0">
                <a:solidFill>
                  <a:srgbClr val="FF0000"/>
                </a:solidFill>
              </a:rPr>
              <a:t>male</a:t>
            </a:r>
          </a:p>
          <a:p>
            <a:r>
              <a:rPr lang="en-GB" dirty="0">
                <a:solidFill>
                  <a:srgbClr val="FF0000"/>
                </a:solidFill>
              </a:rPr>
              <a:t>sample was </a:t>
            </a:r>
            <a:r>
              <a:rPr lang="en-GB" dirty="0" smtClean="0">
                <a:solidFill>
                  <a:srgbClr val="FF0000"/>
                </a:solidFill>
              </a:rPr>
              <a:t>self-selected ‘volunteer personality’</a:t>
            </a:r>
          </a:p>
          <a:p>
            <a:r>
              <a:rPr lang="en-GB" dirty="0" smtClean="0">
                <a:solidFill>
                  <a:srgbClr val="FF0000"/>
                </a:solidFill>
              </a:rPr>
              <a:t>One area ‘New Haven’</a:t>
            </a:r>
          </a:p>
          <a:p>
            <a:endParaRPr lang="en-GB" dirty="0"/>
          </a:p>
        </p:txBody>
      </p:sp>
    </p:spTree>
    <p:extLst>
      <p:ext uri="{BB962C8B-B14F-4D97-AF65-F5344CB8AC3E}">
        <p14:creationId xmlns:p14="http://schemas.microsoft.com/office/powerpoint/2010/main" val="10160058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Critical Evaluation</a:t>
            </a:r>
          </a:p>
        </p:txBody>
      </p:sp>
      <p:sp>
        <p:nvSpPr>
          <p:cNvPr id="3" name="Content Placeholder 2"/>
          <p:cNvSpPr>
            <a:spLocks noGrp="1"/>
          </p:cNvSpPr>
          <p:nvPr>
            <p:ph idx="1"/>
          </p:nvPr>
        </p:nvSpPr>
        <p:spPr/>
        <p:txBody>
          <a:bodyPr>
            <a:normAutofit fontScale="85000" lnSpcReduction="10000"/>
          </a:bodyPr>
          <a:lstStyle/>
          <a:p>
            <a:r>
              <a:rPr lang="en-GB" dirty="0" smtClean="0"/>
              <a:t>Milgram’s findings have been replicated in a variety of cultures and most lead to the same conclusions as Milgram’s original study and in some cases see higher obedience rates.</a:t>
            </a:r>
          </a:p>
          <a:p>
            <a:endParaRPr lang="en-GB" dirty="0" smtClean="0"/>
          </a:p>
          <a:p>
            <a:r>
              <a:rPr lang="en-GB" dirty="0" smtClean="0"/>
              <a:t>However, Smith &amp; Bond (1998) point out that with the exception of Jordan (</a:t>
            </a:r>
            <a:r>
              <a:rPr lang="en-GB" dirty="0" err="1" smtClean="0"/>
              <a:t>Shanab</a:t>
            </a:r>
            <a:r>
              <a:rPr lang="en-GB" dirty="0" smtClean="0"/>
              <a:t> &amp; </a:t>
            </a:r>
            <a:r>
              <a:rPr lang="en-GB" dirty="0" err="1" smtClean="0"/>
              <a:t>Yahya</a:t>
            </a:r>
            <a:r>
              <a:rPr lang="en-GB" dirty="0" smtClean="0"/>
              <a:t>, 1978), the majority of these studies have been conducted in industrialized Western cultures and we should be cautious before we conclude that a universal trait of social behaviour has been identified.</a:t>
            </a:r>
            <a:endParaRPr lang="en-GB" dirty="0"/>
          </a:p>
        </p:txBody>
      </p:sp>
    </p:spTree>
    <p:extLst>
      <p:ext uri="{BB962C8B-B14F-4D97-AF65-F5344CB8AC3E}">
        <p14:creationId xmlns:p14="http://schemas.microsoft.com/office/powerpoint/2010/main" val="31685491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smtClean="0">
                <a:solidFill>
                  <a:srgbClr val="FF0000"/>
                </a:solidFill>
              </a:rPr>
              <a:t>Study has been replicated</a:t>
            </a:r>
          </a:p>
          <a:p>
            <a:r>
              <a:rPr lang="en-GB" dirty="0">
                <a:solidFill>
                  <a:srgbClr val="FF0000"/>
                </a:solidFill>
              </a:rPr>
              <a:t>Smith &amp; Bond (1998) point </a:t>
            </a:r>
            <a:r>
              <a:rPr lang="en-GB" dirty="0" smtClean="0">
                <a:solidFill>
                  <a:srgbClr val="FF0000"/>
                </a:solidFill>
              </a:rPr>
              <a:t>out most (</a:t>
            </a:r>
            <a:r>
              <a:rPr lang="en-GB" smtClean="0">
                <a:solidFill>
                  <a:srgbClr val="FF0000"/>
                </a:solidFill>
              </a:rPr>
              <a:t>not all) are western.</a:t>
            </a:r>
            <a:endParaRPr lang="en-GB" dirty="0" smtClean="0">
              <a:solidFill>
                <a:srgbClr val="FF0000"/>
              </a:solidFill>
            </a:endParaRPr>
          </a:p>
          <a:p>
            <a:endParaRPr lang="en-GB" dirty="0"/>
          </a:p>
        </p:txBody>
      </p:sp>
    </p:spTree>
    <p:extLst>
      <p:ext uri="{BB962C8B-B14F-4D97-AF65-F5344CB8AC3E}">
        <p14:creationId xmlns:p14="http://schemas.microsoft.com/office/powerpoint/2010/main" val="23515263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Ethical Issues</a:t>
            </a:r>
            <a:br>
              <a:rPr lang="en-GB" b="1" dirty="0"/>
            </a:b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5930022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effectLst/>
              </a:rPr>
              <a:t>Deception</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effectLst/>
              </a:rPr>
              <a:t>The participants actually believed they were shocking a real person, and were unaware the learner was a confederate of Milgram's. </a:t>
            </a:r>
          </a:p>
          <a:p>
            <a:r>
              <a:rPr lang="en-GB" dirty="0" smtClean="0">
                <a:effectLst/>
              </a:rPr>
              <a:t>However, Milgram argued that “illusion is used when necessary in order to set the stage for the revelation of certain difficult-to-get-at-truths”.</a:t>
            </a:r>
          </a:p>
          <a:p>
            <a:r>
              <a:rPr lang="en-GB" dirty="0" smtClean="0">
                <a:effectLst/>
              </a:rPr>
              <a:t>Milgram also interviewed participants afterwards to find out the effect of the deception. Apparently 83.7% said that they were “glad to be in the experiment”, and 1.3% said that they wished they had not been involved.</a:t>
            </a:r>
          </a:p>
          <a:p>
            <a:endParaRPr lang="en-GB" dirty="0"/>
          </a:p>
        </p:txBody>
      </p:sp>
    </p:spTree>
    <p:extLst>
      <p:ext uri="{BB962C8B-B14F-4D97-AF65-F5344CB8AC3E}">
        <p14:creationId xmlns:p14="http://schemas.microsoft.com/office/powerpoint/2010/main" val="19917155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effectLst/>
              </a:rPr>
              <a:t>Protection of participants</a:t>
            </a:r>
            <a:r>
              <a:rPr lang="en-GB" dirty="0" smtClean="0">
                <a:effectLst/>
              </a:rPr>
              <a:t> </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effectLst/>
              </a:rPr>
              <a:t>Participants were exposed to extremely stressful situations that may have the potential to cause psychological harm. Many of the participants were visibly distressed. </a:t>
            </a:r>
          </a:p>
          <a:p>
            <a:r>
              <a:rPr lang="en-GB" dirty="0" smtClean="0">
                <a:effectLst/>
              </a:rPr>
              <a:t>Signs of tension included trembling, sweating, stuttering, laughing nervously, biting lips and digging fingernails into palms of hands. Three participants had uncontrollable seizures, and many pleaded to be allowed to stop the experiment. </a:t>
            </a:r>
          </a:p>
          <a:p>
            <a:r>
              <a:rPr lang="en-GB" dirty="0" smtClean="0">
                <a:effectLst/>
              </a:rPr>
              <a:t>In his defence, Milgram argued that these effects were only short term. Once the participants were debriefed (and could see the confederate was OK) their stress levels decreased. Milgram also interviewed the participants one year after the event and concluded that most were happy that they had taken part.</a:t>
            </a:r>
          </a:p>
          <a:p>
            <a:endParaRPr lang="en-GB" dirty="0"/>
          </a:p>
        </p:txBody>
      </p:sp>
    </p:spTree>
    <p:extLst>
      <p:ext uri="{BB962C8B-B14F-4D97-AF65-F5344CB8AC3E}">
        <p14:creationId xmlns:p14="http://schemas.microsoft.com/office/powerpoint/2010/main" val="33652454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smtClean="0">
                <a:solidFill>
                  <a:srgbClr val="FF0000"/>
                </a:solidFill>
              </a:rPr>
              <a:t>Deception</a:t>
            </a:r>
          </a:p>
          <a:p>
            <a:r>
              <a:rPr lang="en-GB" dirty="0" smtClean="0">
                <a:solidFill>
                  <a:srgbClr val="FF0000"/>
                </a:solidFill>
              </a:rPr>
              <a:t>Stressful</a:t>
            </a:r>
          </a:p>
          <a:p>
            <a:r>
              <a:rPr lang="en-GB" dirty="0" smtClean="0">
                <a:solidFill>
                  <a:srgbClr val="FF0000"/>
                </a:solidFill>
              </a:rPr>
              <a:t>They were debriefed and followed up a year after.</a:t>
            </a:r>
          </a:p>
          <a:p>
            <a:endParaRPr lang="en-GB" dirty="0"/>
          </a:p>
        </p:txBody>
      </p:sp>
    </p:spTree>
    <p:extLst>
      <p:ext uri="{BB962C8B-B14F-4D97-AF65-F5344CB8AC3E}">
        <p14:creationId xmlns:p14="http://schemas.microsoft.com/office/powerpoint/2010/main" val="35128741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Debriefing!</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effectLst/>
              </a:rPr>
              <a:t>However, Milgram did </a:t>
            </a:r>
            <a:r>
              <a:rPr lang="en-GB" b="1" dirty="0" smtClean="0">
                <a:effectLst/>
              </a:rPr>
              <a:t>debrief</a:t>
            </a:r>
            <a:r>
              <a:rPr lang="en-GB" dirty="0" smtClean="0">
                <a:effectLst/>
              </a:rPr>
              <a:t> the participants fully after the experiment and also followed up after a period of time to ensure that they came to no harm.</a:t>
            </a:r>
          </a:p>
          <a:p>
            <a:r>
              <a:rPr lang="en-GB" dirty="0" smtClean="0">
                <a:effectLst/>
              </a:rPr>
              <a:t>Milgram debriefed all his participants straight after the experiment and disclosed the true nature of the experiment. Participants were assured that their behaviour was common and Milgram also followed the sample up a year later and found that there were no signs of any long term psychological harm. In fact the majority of the participants (83.7%) said that they were pleased that they had participated. </a:t>
            </a:r>
          </a:p>
        </p:txBody>
      </p:sp>
    </p:spTree>
    <p:extLst>
      <p:ext uri="{BB962C8B-B14F-4D97-AF65-F5344CB8AC3E}">
        <p14:creationId xmlns:p14="http://schemas.microsoft.com/office/powerpoint/2010/main" val="23132698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effectLst/>
              </a:rPr>
              <a:t>Right </a:t>
            </a:r>
            <a:r>
              <a:rPr lang="en-GB" b="1" smtClean="0"/>
              <a:t>to </a:t>
            </a:r>
            <a:r>
              <a:rPr lang="en-GB" b="1" smtClean="0">
                <a:effectLst/>
              </a:rPr>
              <a:t>Withdraw</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effectLst/>
              </a:rPr>
              <a:t>The BPS states that researchers should make it plain to participants that they are free to withdraw at any time (regardless of payment). </a:t>
            </a:r>
          </a:p>
          <a:p>
            <a:r>
              <a:rPr lang="en-GB" dirty="0" smtClean="0">
                <a:effectLst/>
              </a:rPr>
              <a:t>Did Milgram give participants an opportunity to withdraw? The experimenter gave four verbal prods which essentially discouraged withdrawal from the experiment:</a:t>
            </a:r>
          </a:p>
          <a:p>
            <a:pPr lvl="1"/>
            <a:r>
              <a:rPr lang="en-GB" dirty="0" smtClean="0">
                <a:effectLst/>
              </a:rPr>
              <a:t>Please continue.</a:t>
            </a:r>
          </a:p>
          <a:p>
            <a:pPr lvl="1"/>
            <a:r>
              <a:rPr lang="en-GB" dirty="0" smtClean="0">
                <a:effectLst/>
              </a:rPr>
              <a:t>The experiment requires that you continue.</a:t>
            </a:r>
          </a:p>
          <a:p>
            <a:pPr lvl="1"/>
            <a:r>
              <a:rPr lang="en-GB" dirty="0" smtClean="0">
                <a:effectLst/>
              </a:rPr>
              <a:t>It is absolutely essential that you continue.</a:t>
            </a:r>
          </a:p>
          <a:p>
            <a:pPr lvl="1"/>
            <a:r>
              <a:rPr lang="en-GB" dirty="0" smtClean="0">
                <a:effectLst/>
              </a:rPr>
              <a:t>You have no other choice, you must go on.</a:t>
            </a:r>
          </a:p>
          <a:p>
            <a:r>
              <a:rPr lang="en-GB" dirty="0" smtClean="0">
                <a:effectLst/>
              </a:rPr>
              <a:t>Milgram argued that they are justified as the study was about obedience so orders were necessary. Milgram pointed out that although the right to withdraw was made partially difficult it was possible as 35% of participants had chosen to withdraw. </a:t>
            </a:r>
          </a:p>
          <a:p>
            <a:pPr marL="0" indent="0">
              <a:buNone/>
            </a:pPr>
            <a:endParaRPr lang="en-GB" dirty="0"/>
          </a:p>
        </p:txBody>
      </p:sp>
    </p:spTree>
    <p:extLst>
      <p:ext uri="{BB962C8B-B14F-4D97-AF65-F5344CB8AC3E}">
        <p14:creationId xmlns:p14="http://schemas.microsoft.com/office/powerpoint/2010/main" val="25780372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Milgram Variations.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The Milgram experiment was carried out many times whereby Milgram varied the basic procedure (changed the IV).  By doing this Milgram could identify which factors affected obedience (the DV). Obedience was measured by how many participants shocked to the maximum 450 volts (65% in the original study).</a:t>
            </a:r>
          </a:p>
          <a:p>
            <a:endParaRPr lang="en-GB" dirty="0" smtClean="0"/>
          </a:p>
          <a:p>
            <a:r>
              <a:rPr lang="en-GB" dirty="0" smtClean="0"/>
              <a:t>In total 636 participants have been tested in 18 different variation studies.</a:t>
            </a:r>
          </a:p>
          <a:p>
            <a:endParaRPr lang="en-GB" dirty="0" smtClean="0"/>
          </a:p>
          <a:p>
            <a:pPr marL="0" indent="0">
              <a:buNone/>
            </a:pPr>
            <a:endParaRPr lang="en-GB" dirty="0" smtClean="0"/>
          </a:p>
          <a:p>
            <a:endParaRPr lang="en-GB" dirty="0" smtClean="0"/>
          </a:p>
          <a:p>
            <a:endParaRPr lang="en-GB" dirty="0" smtClean="0"/>
          </a:p>
        </p:txBody>
      </p:sp>
    </p:spTree>
    <p:extLst>
      <p:ext uri="{BB962C8B-B14F-4D97-AF65-F5344CB8AC3E}">
        <p14:creationId xmlns:p14="http://schemas.microsoft.com/office/powerpoint/2010/main" val="20654739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a:t>
            </a:r>
            <a:r>
              <a:rPr lang="en-GB" dirty="0" smtClean="0"/>
              <a:t>otes</a:t>
            </a:r>
            <a:endParaRPr lang="en-GB" dirty="0"/>
          </a:p>
        </p:txBody>
      </p:sp>
      <p:sp>
        <p:nvSpPr>
          <p:cNvPr id="3" name="Content Placeholder 2"/>
          <p:cNvSpPr>
            <a:spLocks noGrp="1"/>
          </p:cNvSpPr>
          <p:nvPr>
            <p:ph idx="1"/>
          </p:nvPr>
        </p:nvSpPr>
        <p:spPr/>
        <p:txBody>
          <a:bodyPr/>
          <a:lstStyle/>
          <a:p>
            <a:r>
              <a:rPr lang="en-GB" dirty="0">
                <a:solidFill>
                  <a:srgbClr val="FF0000"/>
                </a:solidFill>
              </a:rPr>
              <a:t>C</a:t>
            </a:r>
            <a:r>
              <a:rPr lang="en-GB" dirty="0" smtClean="0">
                <a:solidFill>
                  <a:srgbClr val="FF0000"/>
                </a:solidFill>
              </a:rPr>
              <a:t>hanged </a:t>
            </a:r>
            <a:r>
              <a:rPr lang="en-GB" dirty="0">
                <a:solidFill>
                  <a:srgbClr val="FF0000"/>
                </a:solidFill>
              </a:rPr>
              <a:t>the </a:t>
            </a:r>
            <a:r>
              <a:rPr lang="en-GB" dirty="0" smtClean="0">
                <a:solidFill>
                  <a:srgbClr val="FF0000"/>
                </a:solidFill>
              </a:rPr>
              <a:t>IV.</a:t>
            </a:r>
          </a:p>
          <a:p>
            <a:r>
              <a:rPr lang="en-GB" dirty="0" smtClean="0">
                <a:solidFill>
                  <a:srgbClr val="FF0000"/>
                </a:solidFill>
              </a:rPr>
              <a:t>Kept DV the same as in Obedience.</a:t>
            </a:r>
            <a:endParaRPr lang="en-GB" dirty="0">
              <a:solidFill>
                <a:srgbClr val="FF0000"/>
              </a:solidFill>
            </a:endParaRPr>
          </a:p>
        </p:txBody>
      </p:sp>
    </p:spTree>
    <p:extLst>
      <p:ext uri="{BB962C8B-B14F-4D97-AF65-F5344CB8AC3E}">
        <p14:creationId xmlns:p14="http://schemas.microsoft.com/office/powerpoint/2010/main" val="4320968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Change of Location Condition</a:t>
            </a:r>
            <a:endParaRPr lang="en-GB" dirty="0"/>
          </a:p>
        </p:txBody>
      </p:sp>
      <p:sp>
        <p:nvSpPr>
          <p:cNvPr id="3" name="Content Placeholder 2"/>
          <p:cNvSpPr>
            <a:spLocks noGrp="1"/>
          </p:cNvSpPr>
          <p:nvPr>
            <p:ph idx="1"/>
          </p:nvPr>
        </p:nvSpPr>
        <p:spPr/>
        <p:txBody>
          <a:bodyPr/>
          <a:lstStyle/>
          <a:p>
            <a:r>
              <a:rPr lang="en-GB" dirty="0" smtClean="0"/>
              <a:t>The experiment was moved to a set of run down offices rather than the impressive Yale University.</a:t>
            </a:r>
          </a:p>
          <a:p>
            <a:r>
              <a:rPr lang="en-GB" dirty="0" smtClean="0"/>
              <a:t>    Obedience dropped to 47.5%.</a:t>
            </a:r>
          </a:p>
          <a:p>
            <a:r>
              <a:rPr lang="en-GB" dirty="0" smtClean="0"/>
              <a:t>    This suggests that status of location effects obedience.</a:t>
            </a:r>
          </a:p>
          <a:p>
            <a:endParaRPr lang="en-GB" dirty="0"/>
          </a:p>
        </p:txBody>
      </p:sp>
    </p:spTree>
    <p:extLst>
      <p:ext uri="{BB962C8B-B14F-4D97-AF65-F5344CB8AC3E}">
        <p14:creationId xmlns:p14="http://schemas.microsoft.com/office/powerpoint/2010/main" val="37207392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smtClean="0">
                <a:solidFill>
                  <a:srgbClr val="FF0000"/>
                </a:solidFill>
              </a:rPr>
              <a:t>Run down Location. Less obedience</a:t>
            </a:r>
          </a:p>
          <a:p>
            <a:r>
              <a:rPr lang="en-GB" dirty="0">
                <a:solidFill>
                  <a:srgbClr val="FF0000"/>
                </a:solidFill>
              </a:rPr>
              <a:t>This suggests that status of location effects obedience.</a:t>
            </a:r>
          </a:p>
          <a:p>
            <a:pPr marL="0" indent="0">
              <a:buNone/>
            </a:pPr>
            <a:endParaRPr lang="en-GB" dirty="0"/>
          </a:p>
        </p:txBody>
      </p:sp>
    </p:spTree>
    <p:extLst>
      <p:ext uri="{BB962C8B-B14F-4D97-AF65-F5344CB8AC3E}">
        <p14:creationId xmlns:p14="http://schemas.microsoft.com/office/powerpoint/2010/main" val="34414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Two Teacher Condition</a:t>
            </a:r>
          </a:p>
        </p:txBody>
      </p:sp>
      <p:sp>
        <p:nvSpPr>
          <p:cNvPr id="3" name="Content Placeholder 2"/>
          <p:cNvSpPr>
            <a:spLocks noGrp="1"/>
          </p:cNvSpPr>
          <p:nvPr>
            <p:ph idx="1"/>
          </p:nvPr>
        </p:nvSpPr>
        <p:spPr/>
        <p:txBody>
          <a:bodyPr/>
          <a:lstStyle/>
          <a:p>
            <a:r>
              <a:rPr lang="en-GB" dirty="0" smtClean="0"/>
              <a:t>When there is less personal responsibility obedience increases.</a:t>
            </a:r>
          </a:p>
          <a:p>
            <a:r>
              <a:rPr lang="en-GB" dirty="0" smtClean="0"/>
              <a:t>    When participants could instruct an assistant (confederate) to press the switches, 92.5% shocked to the maximum 450 volts.</a:t>
            </a:r>
          </a:p>
          <a:p>
            <a:r>
              <a:rPr lang="en-GB" dirty="0" smtClean="0"/>
              <a:t>    This relates to Milgram's Agency Theory.</a:t>
            </a:r>
          </a:p>
          <a:p>
            <a:endParaRPr lang="en-GB" dirty="0"/>
          </a:p>
          <a:p>
            <a:r>
              <a:rPr lang="en-GB" dirty="0" smtClean="0">
                <a:solidFill>
                  <a:srgbClr val="FF0000"/>
                </a:solidFill>
              </a:rPr>
              <a:t>Note above</a:t>
            </a:r>
          </a:p>
          <a:p>
            <a:endParaRPr lang="en-GB" dirty="0"/>
          </a:p>
        </p:txBody>
      </p:sp>
    </p:spTree>
    <p:extLst>
      <p:ext uri="{BB962C8B-B14F-4D97-AF65-F5344CB8AC3E}">
        <p14:creationId xmlns:p14="http://schemas.microsoft.com/office/powerpoint/2010/main" val="1885560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Touch Proximity Condition </a:t>
            </a:r>
            <a:endParaRPr lang="en-GB" dirty="0"/>
          </a:p>
        </p:txBody>
      </p:sp>
      <p:sp>
        <p:nvSpPr>
          <p:cNvPr id="3" name="Content Placeholder 2"/>
          <p:cNvSpPr>
            <a:spLocks noGrp="1"/>
          </p:cNvSpPr>
          <p:nvPr>
            <p:ph idx="1"/>
          </p:nvPr>
        </p:nvSpPr>
        <p:spPr/>
        <p:txBody>
          <a:bodyPr>
            <a:normAutofit/>
          </a:bodyPr>
          <a:lstStyle/>
          <a:p>
            <a:r>
              <a:rPr lang="en-GB" dirty="0" smtClean="0"/>
              <a:t>    The teacher had to force the learner's hand down onto a shock plate when they refuse to participate after 150 volts.</a:t>
            </a:r>
          </a:p>
          <a:p>
            <a:r>
              <a:rPr lang="en-GB" dirty="0" smtClean="0"/>
              <a:t>    Obedience fell to 30%.</a:t>
            </a:r>
          </a:p>
          <a:p>
            <a:r>
              <a:rPr lang="en-GB" dirty="0" smtClean="0"/>
              <a:t>    The participant is no longer buffered / protected from seeing the consequences of their actions.</a:t>
            </a:r>
          </a:p>
          <a:p>
            <a:r>
              <a:rPr lang="en-GB" dirty="0">
                <a:solidFill>
                  <a:srgbClr val="FF0000"/>
                </a:solidFill>
              </a:rPr>
              <a:t>Note above</a:t>
            </a:r>
          </a:p>
          <a:p>
            <a:endParaRPr lang="en-GB" dirty="0" smtClean="0"/>
          </a:p>
          <a:p>
            <a:endParaRPr lang="en-GB" dirty="0" smtClean="0"/>
          </a:p>
          <a:p>
            <a:endParaRPr lang="en-GB" dirty="0" smtClean="0"/>
          </a:p>
        </p:txBody>
      </p:sp>
    </p:spTree>
    <p:extLst>
      <p:ext uri="{BB962C8B-B14F-4D97-AF65-F5344CB8AC3E}">
        <p14:creationId xmlns:p14="http://schemas.microsoft.com/office/powerpoint/2010/main" val="29310163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Uniform Condition</a:t>
            </a:r>
            <a:endParaRPr lang="en-GB" dirty="0"/>
          </a:p>
        </p:txBody>
      </p:sp>
      <p:sp>
        <p:nvSpPr>
          <p:cNvPr id="3" name="Content Placeholder 2"/>
          <p:cNvSpPr>
            <a:spLocks noGrp="1"/>
          </p:cNvSpPr>
          <p:nvPr>
            <p:ph idx="1"/>
          </p:nvPr>
        </p:nvSpPr>
        <p:spPr/>
        <p:txBody>
          <a:bodyPr>
            <a:normAutofit/>
          </a:bodyPr>
          <a:lstStyle/>
          <a:p>
            <a:r>
              <a:rPr lang="en-GB" dirty="0" smtClean="0"/>
              <a:t>    Milgram’s experimenter wore a laboratory coat (a symbol of scientific expertise) which gave him a high status.</a:t>
            </a:r>
          </a:p>
          <a:p>
            <a:r>
              <a:rPr lang="en-GB" dirty="0" smtClean="0"/>
              <a:t>    But when the experimenter dressed in everyday clothes obedience was very low.</a:t>
            </a:r>
          </a:p>
          <a:p>
            <a:r>
              <a:rPr lang="en-GB" dirty="0" smtClean="0"/>
              <a:t>    The uniform of the authority figure can give them status.</a:t>
            </a:r>
          </a:p>
          <a:p>
            <a:r>
              <a:rPr lang="en-GB" dirty="0">
                <a:solidFill>
                  <a:srgbClr val="FF0000"/>
                </a:solidFill>
              </a:rPr>
              <a:t>Note above</a:t>
            </a:r>
          </a:p>
          <a:p>
            <a:endParaRPr lang="en-GB" dirty="0" smtClean="0"/>
          </a:p>
          <a:p>
            <a:endParaRPr lang="en-GB" dirty="0"/>
          </a:p>
        </p:txBody>
      </p:sp>
    </p:spTree>
    <p:extLst>
      <p:ext uri="{BB962C8B-B14F-4D97-AF65-F5344CB8AC3E}">
        <p14:creationId xmlns:p14="http://schemas.microsoft.com/office/powerpoint/2010/main" val="33598466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Social Support Condition</a:t>
            </a:r>
            <a:endParaRPr lang="en-GB" dirty="0"/>
          </a:p>
        </p:txBody>
      </p:sp>
      <p:sp>
        <p:nvSpPr>
          <p:cNvPr id="3" name="Content Placeholder 2"/>
          <p:cNvSpPr>
            <a:spLocks noGrp="1"/>
          </p:cNvSpPr>
          <p:nvPr>
            <p:ph idx="1"/>
          </p:nvPr>
        </p:nvSpPr>
        <p:spPr/>
        <p:txBody>
          <a:bodyPr>
            <a:normAutofit/>
          </a:bodyPr>
          <a:lstStyle/>
          <a:p>
            <a:r>
              <a:rPr lang="en-GB" dirty="0" smtClean="0"/>
              <a:t>    Two other participants (confederates) were also teachers but refused to obey.</a:t>
            </a:r>
          </a:p>
          <a:p>
            <a:r>
              <a:rPr lang="en-GB" dirty="0" smtClean="0"/>
              <a:t>    Confederate 1 stopped at 150 volts and confederate 2 stopped at 210 volts.</a:t>
            </a:r>
          </a:p>
          <a:p>
            <a:r>
              <a:rPr lang="en-GB" dirty="0" smtClean="0"/>
              <a:t>    The presence of others who are seen to disobey the authority figure reduces the level of obedience to 10%.</a:t>
            </a:r>
          </a:p>
          <a:p>
            <a:r>
              <a:rPr lang="en-GB" dirty="0">
                <a:solidFill>
                  <a:srgbClr val="FF0000"/>
                </a:solidFill>
              </a:rPr>
              <a:t>Note above</a:t>
            </a:r>
          </a:p>
          <a:p>
            <a:endParaRPr lang="en-GB" dirty="0" smtClean="0"/>
          </a:p>
          <a:p>
            <a:endParaRPr lang="en-GB" dirty="0" smtClean="0"/>
          </a:p>
          <a:p>
            <a:endParaRPr lang="en-GB" dirty="0" smtClean="0"/>
          </a:p>
          <a:p>
            <a:endParaRPr lang="en-GB" dirty="0"/>
          </a:p>
        </p:txBody>
      </p:sp>
    </p:spTree>
    <p:extLst>
      <p:ext uri="{BB962C8B-B14F-4D97-AF65-F5344CB8AC3E}">
        <p14:creationId xmlns:p14="http://schemas.microsoft.com/office/powerpoint/2010/main" val="7623902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Absent Experimenter Condition</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Authority figure distant. It is easier to resist the orders from an authority figure if they are not close by.</a:t>
            </a:r>
          </a:p>
          <a:p>
            <a:r>
              <a:rPr lang="en-GB" dirty="0" smtClean="0"/>
              <a:t>    When the experimenter instructed and prompted the teacher by telephone from another room, obedience fell to 20.5%.</a:t>
            </a:r>
          </a:p>
          <a:p>
            <a:r>
              <a:rPr lang="en-GB" dirty="0" smtClean="0"/>
              <a:t>    Many participants cheated and missed out shocks or gave less voltage than ordered to by the experimenter.</a:t>
            </a:r>
          </a:p>
          <a:p>
            <a:r>
              <a:rPr lang="en-GB" dirty="0" smtClean="0"/>
              <a:t>    Proximity of authority figure effects obedience.</a:t>
            </a:r>
          </a:p>
          <a:p>
            <a:r>
              <a:rPr lang="en-GB" dirty="0">
                <a:solidFill>
                  <a:srgbClr val="FF0000"/>
                </a:solidFill>
              </a:rPr>
              <a:t>Note above</a:t>
            </a:r>
          </a:p>
          <a:p>
            <a:endParaRPr lang="en-GB" dirty="0" smtClean="0"/>
          </a:p>
          <a:p>
            <a:endParaRPr lang="en-GB" dirty="0"/>
          </a:p>
        </p:txBody>
      </p:sp>
    </p:spTree>
    <p:extLst>
      <p:ext uri="{BB962C8B-B14F-4D97-AF65-F5344CB8AC3E}">
        <p14:creationId xmlns:p14="http://schemas.microsoft.com/office/powerpoint/2010/main" val="14226297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a:solidFill>
                  <a:srgbClr val="FF0000"/>
                </a:solidFill>
              </a:rPr>
              <a:t>Two Teacher </a:t>
            </a:r>
            <a:r>
              <a:rPr lang="en-GB" dirty="0" smtClean="0">
                <a:solidFill>
                  <a:srgbClr val="FF0000"/>
                </a:solidFill>
              </a:rPr>
              <a:t>Condition - agency theory more</a:t>
            </a:r>
          </a:p>
          <a:p>
            <a:r>
              <a:rPr lang="en-GB" dirty="0">
                <a:solidFill>
                  <a:srgbClr val="FF0000"/>
                </a:solidFill>
              </a:rPr>
              <a:t>Touch Proximity </a:t>
            </a:r>
            <a:r>
              <a:rPr lang="en-GB" dirty="0" smtClean="0">
                <a:solidFill>
                  <a:srgbClr val="FF0000"/>
                </a:solidFill>
              </a:rPr>
              <a:t>Condition - involvement Less</a:t>
            </a:r>
          </a:p>
          <a:p>
            <a:r>
              <a:rPr lang="en-GB" dirty="0">
                <a:solidFill>
                  <a:srgbClr val="FF0000"/>
                </a:solidFill>
              </a:rPr>
              <a:t>Uniform </a:t>
            </a:r>
            <a:r>
              <a:rPr lang="en-GB" dirty="0" smtClean="0">
                <a:solidFill>
                  <a:srgbClr val="FF0000"/>
                </a:solidFill>
              </a:rPr>
              <a:t>Condition – Lab coat more normal less</a:t>
            </a:r>
          </a:p>
          <a:p>
            <a:r>
              <a:rPr lang="en-GB" dirty="0">
                <a:solidFill>
                  <a:srgbClr val="FF0000"/>
                </a:solidFill>
              </a:rPr>
              <a:t>Social Support </a:t>
            </a:r>
            <a:r>
              <a:rPr lang="en-GB" dirty="0" smtClean="0">
                <a:solidFill>
                  <a:srgbClr val="FF0000"/>
                </a:solidFill>
              </a:rPr>
              <a:t>Condition – less</a:t>
            </a:r>
          </a:p>
          <a:p>
            <a:r>
              <a:rPr lang="en-GB" dirty="0">
                <a:solidFill>
                  <a:srgbClr val="FF0000"/>
                </a:solidFill>
              </a:rPr>
              <a:t>Absent Experimenter </a:t>
            </a:r>
            <a:r>
              <a:rPr lang="en-GB" dirty="0" smtClean="0">
                <a:solidFill>
                  <a:srgbClr val="FF0000"/>
                </a:solidFill>
              </a:rPr>
              <a:t>Condition - less</a:t>
            </a:r>
          </a:p>
          <a:p>
            <a:endParaRPr lang="en-GB" dirty="0" smtClean="0"/>
          </a:p>
          <a:p>
            <a:endParaRPr lang="en-GB" dirty="0" smtClean="0"/>
          </a:p>
          <a:p>
            <a:endParaRPr lang="en-GB" dirty="0"/>
          </a:p>
        </p:txBody>
      </p:sp>
    </p:spTree>
    <p:extLst>
      <p:ext uri="{BB962C8B-B14F-4D97-AF65-F5344CB8AC3E}">
        <p14:creationId xmlns:p14="http://schemas.microsoft.com/office/powerpoint/2010/main" val="32805521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Another</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hlinkClick r:id="rId2"/>
              </a:rPr>
              <a:t>Stanford Prison Experiment</a:t>
            </a:r>
            <a:endParaRPr lang="en-GB" dirty="0" smtClean="0"/>
          </a:p>
          <a:p>
            <a:r>
              <a:rPr lang="en-GB" b="1" dirty="0"/>
              <a:t>Conclusion</a:t>
            </a:r>
            <a:r>
              <a:rPr lang="en-GB" dirty="0"/>
              <a:t>: People will readily conform to the social roles they are expected to play, especially if the roles are as strongly stereotyped as those of the prison guards. The “prison” environment was an important factor in creating the guards’ brutal </a:t>
            </a:r>
            <a:r>
              <a:rPr lang="en-GB" dirty="0" smtClean="0"/>
              <a:t>behaviour </a:t>
            </a:r>
            <a:r>
              <a:rPr lang="en-GB" dirty="0"/>
              <a:t>(none of the participants who acted as guards showed sadistic tendencies before the study). Therefore, the roles that people play can shape their </a:t>
            </a:r>
            <a:r>
              <a:rPr lang="en-GB" dirty="0" smtClean="0"/>
              <a:t>behaviour </a:t>
            </a:r>
            <a:r>
              <a:rPr lang="en-GB" dirty="0"/>
              <a:t>and attitudes.</a:t>
            </a:r>
            <a:endParaRPr lang="en-GB" dirty="0" smtClean="0"/>
          </a:p>
        </p:txBody>
      </p:sp>
    </p:spTree>
    <p:extLst>
      <p:ext uri="{BB962C8B-B14F-4D97-AF65-F5344CB8AC3E}">
        <p14:creationId xmlns:p14="http://schemas.microsoft.com/office/powerpoint/2010/main" val="25437612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Gradual </a:t>
            </a:r>
            <a:r>
              <a:rPr lang="en-GB" dirty="0" smtClean="0"/>
              <a:t>commitment</a:t>
            </a:r>
            <a:endParaRPr lang="en-GB" dirty="0"/>
          </a:p>
        </p:txBody>
      </p:sp>
      <p:sp>
        <p:nvSpPr>
          <p:cNvPr id="3" name="Content Placeholder 2"/>
          <p:cNvSpPr>
            <a:spLocks noGrp="1"/>
          </p:cNvSpPr>
          <p:nvPr>
            <p:ph idx="1"/>
          </p:nvPr>
        </p:nvSpPr>
        <p:spPr/>
        <p:txBody>
          <a:bodyPr>
            <a:normAutofit fontScale="62500" lnSpcReduction="20000"/>
          </a:bodyPr>
          <a:lstStyle/>
          <a:p>
            <a:r>
              <a:rPr lang="en-GB" dirty="0" smtClean="0"/>
              <a:t>If </a:t>
            </a:r>
            <a:r>
              <a:rPr lang="en-GB" dirty="0"/>
              <a:t>people start small then it is easier to do something bad. In Milgram’s original electric shock experiment (Milgram, 1963), participants started by administering a 15 volt shock which was small and relatively harmless. The shock levels gradually increased in 15 volt increments and did not become dangerous or particularly painful until </a:t>
            </a:r>
            <a:r>
              <a:rPr lang="en-GB"/>
              <a:t>several </a:t>
            </a:r>
            <a:r>
              <a:rPr lang="en-GB" smtClean="0"/>
              <a:t>shocks </a:t>
            </a:r>
            <a:r>
              <a:rPr lang="en-GB" dirty="0"/>
              <a:t>had been administered. Had participants been asked to deliver just one large </a:t>
            </a:r>
            <a:r>
              <a:rPr lang="en-GB" dirty="0" smtClean="0"/>
              <a:t>shock, </a:t>
            </a:r>
            <a:r>
              <a:rPr lang="en-GB" dirty="0"/>
              <a:t>it is less likely that they would have done so, but since they had started small it was only a little step to the next shock, and another little step to the one after that and so on. People gradually commit to doing bad things. Perhaps Nazi soldiers gradually committed to their actions against the Jews by moving from name calling, through minor violent attacks, more serious attacks, to murder and ultimately mass extermination. It should be remembered that the task used in Milgram’s experiment lacked ecological validity, meaning that the findings should be treated with caution when using them as definitive explanations for obedience in real life situations.</a:t>
            </a:r>
          </a:p>
          <a:p>
            <a:endParaRPr lang="en-GB" dirty="0"/>
          </a:p>
        </p:txBody>
      </p:sp>
    </p:spTree>
    <p:extLst>
      <p:ext uri="{BB962C8B-B14F-4D97-AF65-F5344CB8AC3E}">
        <p14:creationId xmlns:p14="http://schemas.microsoft.com/office/powerpoint/2010/main" val="10822073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Recap</a:t>
            </a:r>
            <a:endParaRPr lang="en-GB" dirty="0"/>
          </a:p>
        </p:txBody>
      </p:sp>
      <p:sp>
        <p:nvSpPr>
          <p:cNvPr id="3" name="Content Placeholder 2"/>
          <p:cNvSpPr>
            <a:spLocks noGrp="1"/>
          </p:cNvSpPr>
          <p:nvPr>
            <p:ph idx="1"/>
          </p:nvPr>
        </p:nvSpPr>
        <p:spPr/>
        <p:txBody>
          <a:bodyPr>
            <a:normAutofit/>
          </a:bodyPr>
          <a:lstStyle/>
          <a:p>
            <a:r>
              <a:rPr lang="en-GB" b="1" dirty="0"/>
              <a:t>Reasons why we obey</a:t>
            </a:r>
          </a:p>
          <a:p>
            <a:r>
              <a:rPr lang="en-GB" b="1" dirty="0"/>
              <a:t>A likely exam question: </a:t>
            </a:r>
            <a:r>
              <a:rPr lang="en-GB" dirty="0"/>
              <a:t>Outline TWO psychological explanations for obedience                        (3+3 marks)</a:t>
            </a:r>
            <a:br>
              <a:rPr lang="en-GB" dirty="0"/>
            </a:br>
            <a:endParaRPr lang="en-GB" dirty="0"/>
          </a:p>
        </p:txBody>
      </p:sp>
    </p:spTree>
    <p:extLst>
      <p:ext uri="{BB962C8B-B14F-4D97-AF65-F5344CB8AC3E}">
        <p14:creationId xmlns:p14="http://schemas.microsoft.com/office/powerpoint/2010/main" val="39099588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Legitimate Authority:</a:t>
            </a:r>
            <a:r>
              <a:rPr lang="en-GB" dirty="0"/>
              <a:t> </a:t>
            </a:r>
          </a:p>
        </p:txBody>
      </p:sp>
      <p:sp>
        <p:nvSpPr>
          <p:cNvPr id="3" name="Content Placeholder 2"/>
          <p:cNvSpPr>
            <a:spLocks noGrp="1"/>
          </p:cNvSpPr>
          <p:nvPr>
            <p:ph idx="1"/>
          </p:nvPr>
        </p:nvSpPr>
        <p:spPr/>
        <p:txBody>
          <a:bodyPr>
            <a:normAutofit fontScale="55000" lnSpcReduction="20000"/>
          </a:bodyPr>
          <a:lstStyle/>
          <a:p>
            <a:pPr marL="0" indent="0">
              <a:buNone/>
            </a:pPr>
            <a:r>
              <a:rPr lang="en-GB" b="1" dirty="0" smtClean="0"/>
              <a:t>NAME</a:t>
            </a:r>
            <a:r>
              <a:rPr lang="en-GB" b="1" dirty="0"/>
              <a:t>: </a:t>
            </a:r>
            <a:r>
              <a:rPr lang="en-GB" dirty="0"/>
              <a:t>This explanation proposes that we obey authority figures because we respect their position and power, presuming that they know what they are doing. People obey when they recognise authority as being morally and/or legally based. </a:t>
            </a:r>
            <a:br>
              <a:rPr lang="en-GB" dirty="0"/>
            </a:br>
            <a:r>
              <a:rPr lang="en-GB" b="1" dirty="0"/>
              <a:t>EXPLAIN: </a:t>
            </a:r>
            <a:r>
              <a:rPr lang="en-GB" dirty="0"/>
              <a:t>Legitimate social power is held by authority figures whose role is socially defined &amp; determined e.g. doctors, political leaders, police personnel, etc…. this usually gives people the right to exert control over others &amp; in turn results in others accepting this control (usually).</a:t>
            </a:r>
            <a:br>
              <a:rPr lang="en-GB" dirty="0"/>
            </a:br>
            <a:r>
              <a:rPr lang="en-GB" b="1" dirty="0"/>
              <a:t>APPLY: </a:t>
            </a:r>
            <a:r>
              <a:rPr lang="en-GB" dirty="0"/>
              <a:t>Legitimate authority can clearly be seen in Milgram’s study in terms of the presence of the authority figure. For example the basic obedience rate in the original experiment was 65%, but significantly declined to 20.5% when the experimenter left the room and continued to give his instructions via the telephone. </a:t>
            </a:r>
            <a:endParaRPr lang="en-GB" dirty="0" smtClean="0"/>
          </a:p>
          <a:p>
            <a:pPr marL="0" indent="0">
              <a:buNone/>
            </a:pPr>
            <a:r>
              <a:rPr lang="en-GB" dirty="0"/>
              <a:t/>
            </a:r>
            <a:br>
              <a:rPr lang="en-GB" dirty="0"/>
            </a:br>
            <a:r>
              <a:rPr lang="en-GB" b="1" dirty="0"/>
              <a:t>EXTENSION: </a:t>
            </a:r>
            <a:r>
              <a:rPr lang="en-GB" dirty="0"/>
              <a:t>Legitimate authority can further be seen when we consider the physical environment as a legitimate situation, since the obedience rate of 65% (original experiment) dropped to 47.5% when the experiment was moved to a run down office block. Furthermore, the nurses in </a:t>
            </a:r>
            <a:r>
              <a:rPr lang="en-GB" dirty="0" err="1"/>
              <a:t>Hofling’s</a:t>
            </a:r>
            <a:r>
              <a:rPr lang="en-GB" dirty="0"/>
              <a:t> et al (1966) study claimed that the hierarchy within the medical professional disallows any dis-obedience towards a doctor (i.e. they know best</a:t>
            </a:r>
            <a:r>
              <a:rPr lang="en-GB" dirty="0" smtClean="0"/>
              <a:t>).</a:t>
            </a:r>
            <a:endParaRPr lang="en-GB" dirty="0"/>
          </a:p>
        </p:txBody>
      </p:sp>
    </p:spTree>
    <p:extLst>
      <p:ext uri="{BB962C8B-B14F-4D97-AF65-F5344CB8AC3E}">
        <p14:creationId xmlns:p14="http://schemas.microsoft.com/office/powerpoint/2010/main" val="20082868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Gradual Commitment:</a:t>
            </a:r>
            <a:r>
              <a:rPr lang="en-GB" dirty="0"/>
              <a:t> </a:t>
            </a:r>
          </a:p>
        </p:txBody>
      </p:sp>
      <p:sp>
        <p:nvSpPr>
          <p:cNvPr id="3" name="Content Placeholder 2"/>
          <p:cNvSpPr>
            <a:spLocks noGrp="1"/>
          </p:cNvSpPr>
          <p:nvPr>
            <p:ph idx="1"/>
          </p:nvPr>
        </p:nvSpPr>
        <p:spPr/>
        <p:txBody>
          <a:bodyPr>
            <a:normAutofit fontScale="62500" lnSpcReduction="20000"/>
          </a:bodyPr>
          <a:lstStyle/>
          <a:p>
            <a:pPr marL="0" indent="0">
              <a:buNone/>
            </a:pPr>
            <a:r>
              <a:rPr lang="en-GB" b="1" dirty="0" smtClean="0"/>
              <a:t>NAME</a:t>
            </a:r>
            <a:r>
              <a:rPr lang="en-GB" b="1" dirty="0"/>
              <a:t>:</a:t>
            </a:r>
            <a:r>
              <a:rPr lang="en-GB" dirty="0"/>
              <a:t> Gradual commitment explains obedience in terms of the individual being asked to perform trivial, seemingly harmless tasks. Once the person has complied with such requests, they find it increasingly difficult to refuse to carry out more serious (&amp; escalating) requests.</a:t>
            </a:r>
            <a:br>
              <a:rPr lang="en-GB" dirty="0"/>
            </a:br>
            <a:r>
              <a:rPr lang="en-GB" b="1" dirty="0"/>
              <a:t>EXPLAIN: </a:t>
            </a:r>
            <a:r>
              <a:rPr lang="en-GB" dirty="0"/>
              <a:t>Milgram’s participants were encouraged to obey the experimenter by the </a:t>
            </a:r>
            <a:r>
              <a:rPr lang="en-GB" b="1" dirty="0"/>
              <a:t>gradual </a:t>
            </a:r>
            <a:r>
              <a:rPr lang="en-GB" b="1" dirty="0" smtClean="0"/>
              <a:t>steps </a:t>
            </a:r>
            <a:r>
              <a:rPr lang="en-GB" dirty="0" smtClean="0"/>
              <a:t>they </a:t>
            </a:r>
            <a:r>
              <a:rPr lang="en-GB" dirty="0"/>
              <a:t>were asked to take. They started with a practice session, then went on to take part in ‘the real thing’. The first ‘shock’ administered was ONLY 15 volts. </a:t>
            </a:r>
            <a:br>
              <a:rPr lang="en-GB" dirty="0"/>
            </a:br>
            <a:r>
              <a:rPr lang="en-GB" b="1" dirty="0"/>
              <a:t>APPLY: </a:t>
            </a:r>
            <a:r>
              <a:rPr lang="en-GB" dirty="0"/>
              <a:t>Furthermore</a:t>
            </a:r>
            <a:r>
              <a:rPr lang="en-GB" dirty="0" smtClean="0"/>
              <a:t>, each </a:t>
            </a:r>
            <a:r>
              <a:rPr lang="en-GB" dirty="0"/>
              <a:t>further ‘shock’ increased by ONLY 15 volts. This increase would seem less drastic than, for example, an increase from 15 volts to 450 volts. </a:t>
            </a:r>
            <a:endParaRPr lang="en-GB" dirty="0" smtClean="0"/>
          </a:p>
          <a:p>
            <a:pPr marL="0" indent="0">
              <a:buNone/>
            </a:pPr>
            <a:r>
              <a:rPr lang="en-GB" dirty="0"/>
              <a:t/>
            </a:r>
            <a:br>
              <a:rPr lang="en-GB" dirty="0"/>
            </a:br>
            <a:r>
              <a:rPr lang="en-GB" b="1" dirty="0"/>
              <a:t>EXTENSION: </a:t>
            </a:r>
            <a:r>
              <a:rPr lang="en-GB" dirty="0"/>
              <a:t>The first step in this psychological process is called </a:t>
            </a:r>
            <a:r>
              <a:rPr lang="en-GB" b="1" dirty="0"/>
              <a:t>‘the foot in the door’ </a:t>
            </a:r>
            <a:r>
              <a:rPr lang="en-GB" dirty="0"/>
              <a:t>effect (</a:t>
            </a:r>
            <a:r>
              <a:rPr lang="en-GB" i="1" dirty="0"/>
              <a:t>Freedman &amp; Fraser, 1966)</a:t>
            </a:r>
            <a:r>
              <a:rPr lang="en-GB" dirty="0"/>
              <a:t> and is explained by the desire to be consistent. The obedience observed by </a:t>
            </a:r>
            <a:r>
              <a:rPr lang="en-GB" dirty="0" err="1"/>
              <a:t>Meeus</a:t>
            </a:r>
            <a:r>
              <a:rPr lang="en-GB" dirty="0"/>
              <a:t> &amp; </a:t>
            </a:r>
            <a:r>
              <a:rPr lang="en-GB" dirty="0" err="1"/>
              <a:t>Raajimaker</a:t>
            </a:r>
            <a:r>
              <a:rPr lang="en-GB" dirty="0"/>
              <a:t> (1982) further supports this, since the 15 ‘stress remarks’ given by the participant gradually increased in relation to their seriousness</a:t>
            </a:r>
            <a:r>
              <a:rPr lang="en-GB" dirty="0" smtClean="0"/>
              <a:t>.</a:t>
            </a:r>
            <a:endParaRPr lang="en-GB" dirty="0"/>
          </a:p>
        </p:txBody>
      </p:sp>
    </p:spTree>
    <p:extLst>
      <p:ext uri="{BB962C8B-B14F-4D97-AF65-F5344CB8AC3E}">
        <p14:creationId xmlns:p14="http://schemas.microsoft.com/office/powerpoint/2010/main" val="13151688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Buffers:</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b="1" dirty="0" smtClean="0"/>
              <a:t>NAME</a:t>
            </a:r>
            <a:r>
              <a:rPr lang="en-GB" b="1" dirty="0"/>
              <a:t>:</a:t>
            </a:r>
            <a:r>
              <a:rPr lang="en-GB" dirty="0"/>
              <a:t> The term ‘buffer’ is used to refer ‘any aspect of a situation that protects people from having to confront the consequences of their actions’. </a:t>
            </a:r>
            <a:br>
              <a:rPr lang="en-GB" dirty="0"/>
            </a:br>
            <a:r>
              <a:rPr lang="en-GB" b="1" dirty="0"/>
              <a:t>EXPLAIN: </a:t>
            </a:r>
            <a:r>
              <a:rPr lang="en-GB" dirty="0"/>
              <a:t>Buffers can readily be seen in Milgram’s experiment. For example, when the teacher and learner were in different rooms, the basic obedience rate was 65%. However, when they were in the same room (i.e. no physical buffer) the obedience rate dropped to 40%.</a:t>
            </a:r>
            <a:br>
              <a:rPr lang="en-GB" dirty="0"/>
            </a:br>
            <a:r>
              <a:rPr lang="en-GB" b="1" dirty="0"/>
              <a:t>APPLY: </a:t>
            </a:r>
            <a:r>
              <a:rPr lang="en-GB" dirty="0"/>
              <a:t>Further buffers can be seen – for example, when the ‘teacher’ only asks the questions (&amp; was therefore not responsible for actually administering the ‘shocks’) obedience rose dramatically to 92.5%. This can be explained in terms of a loss of responsibility</a:t>
            </a:r>
            <a:r>
              <a:rPr lang="en-GB" dirty="0" smtClean="0"/>
              <a:t>.</a:t>
            </a:r>
          </a:p>
          <a:p>
            <a:pPr marL="0" indent="0">
              <a:buNone/>
            </a:pPr>
            <a:r>
              <a:rPr lang="en-GB" dirty="0"/>
              <a:t/>
            </a:r>
            <a:br>
              <a:rPr lang="en-GB" dirty="0"/>
            </a:br>
            <a:r>
              <a:rPr lang="en-GB" b="1" dirty="0"/>
              <a:t>EXTENSION: </a:t>
            </a:r>
            <a:r>
              <a:rPr lang="en-GB" dirty="0"/>
              <a:t>In real life situations, the person obeying may not even observe the results of their obedience, for example, during WW2, Adolf Eichmann (the angel of death) argued that he simply gave the order for millions of Jews to be exterminated, whilst never actually witnessing the consequences. </a:t>
            </a:r>
          </a:p>
        </p:txBody>
      </p:sp>
    </p:spTree>
    <p:extLst>
      <p:ext uri="{BB962C8B-B14F-4D97-AF65-F5344CB8AC3E}">
        <p14:creationId xmlns:p14="http://schemas.microsoft.com/office/powerpoint/2010/main" val="120389230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Agency </a:t>
            </a:r>
            <a:r>
              <a:rPr lang="en-GB" b="1" dirty="0"/>
              <a:t>Theory:</a:t>
            </a:r>
            <a:r>
              <a:rPr lang="en-GB" dirty="0"/>
              <a:t> </a:t>
            </a:r>
          </a:p>
        </p:txBody>
      </p:sp>
      <p:sp>
        <p:nvSpPr>
          <p:cNvPr id="3" name="Content Placeholder 2"/>
          <p:cNvSpPr>
            <a:spLocks noGrp="1"/>
          </p:cNvSpPr>
          <p:nvPr>
            <p:ph idx="1"/>
          </p:nvPr>
        </p:nvSpPr>
        <p:spPr/>
        <p:txBody>
          <a:bodyPr>
            <a:noAutofit/>
          </a:bodyPr>
          <a:lstStyle/>
          <a:p>
            <a:pPr marL="0" indent="0">
              <a:buNone/>
            </a:pPr>
            <a:r>
              <a:rPr lang="en-GB" sz="1600" b="1" dirty="0"/>
              <a:t>NAME: </a:t>
            </a:r>
            <a:r>
              <a:rPr lang="en-GB" sz="1600" dirty="0"/>
              <a:t>Milgram developed the agency theory to explain the psychological processes involved in obedience to authority – this proposes that people operate on TWO levels</a:t>
            </a:r>
            <a:r>
              <a:rPr lang="en-GB" sz="1600" dirty="0" smtClean="0"/>
              <a:t>;</a:t>
            </a:r>
            <a:r>
              <a:rPr lang="en-GB" sz="1600" dirty="0"/>
              <a:t/>
            </a:r>
            <a:br>
              <a:rPr lang="en-GB" sz="1600" dirty="0"/>
            </a:br>
            <a:r>
              <a:rPr lang="en-GB" sz="1600" dirty="0"/>
              <a:t>As </a:t>
            </a:r>
            <a:r>
              <a:rPr lang="en-GB" sz="1600" b="1" dirty="0"/>
              <a:t>autonomous </a:t>
            </a:r>
            <a:r>
              <a:rPr lang="en-GB" sz="1600" dirty="0"/>
              <a:t> individuals – behaving voluntarily &amp; willing to take responsibility for their actions</a:t>
            </a:r>
          </a:p>
          <a:p>
            <a:pPr marL="0" indent="0">
              <a:buNone/>
            </a:pPr>
            <a:r>
              <a:rPr lang="en-GB" sz="1600" dirty="0"/>
              <a:t>As an </a:t>
            </a:r>
            <a:r>
              <a:rPr lang="en-GB" sz="1600" b="1" dirty="0"/>
              <a:t>agent</a:t>
            </a:r>
            <a:r>
              <a:rPr lang="en-GB" sz="1600" dirty="0"/>
              <a:t> – individuals believe themselves to being acting on the instructions of others, as an agent &amp; are therefore NOT responsible for their own actions</a:t>
            </a:r>
          </a:p>
          <a:p>
            <a:pPr marL="0" indent="0">
              <a:buNone/>
            </a:pPr>
            <a:r>
              <a:rPr lang="en-GB" sz="1600" b="1" dirty="0"/>
              <a:t>EXPLAIN: </a:t>
            </a:r>
            <a:r>
              <a:rPr lang="en-GB" sz="1600" dirty="0"/>
              <a:t>Moving from the autonomous to the </a:t>
            </a:r>
            <a:r>
              <a:rPr lang="en-GB" sz="1600" dirty="0" err="1"/>
              <a:t>agentic</a:t>
            </a:r>
            <a:r>
              <a:rPr lang="en-GB" sz="1600" dirty="0"/>
              <a:t> level is called the </a:t>
            </a:r>
            <a:r>
              <a:rPr lang="en-GB" sz="1600" b="1" i="1" dirty="0"/>
              <a:t>‘</a:t>
            </a:r>
            <a:r>
              <a:rPr lang="en-GB" sz="1600" b="1" i="1" dirty="0" err="1"/>
              <a:t>agentic</a:t>
            </a:r>
            <a:r>
              <a:rPr lang="en-GB" sz="1600" b="1" i="1" dirty="0"/>
              <a:t> shift’</a:t>
            </a:r>
            <a:r>
              <a:rPr lang="en-GB" sz="1600" dirty="0"/>
              <a:t> &amp; it is emphasised by the fact that people no longer see themselves as responsible for their actions – they obey orders from an authority figure (perhaps because of their legitimate authority) and therefore regard themselves as not being responsible. This is known as the </a:t>
            </a:r>
            <a:r>
              <a:rPr lang="en-GB" sz="1600" b="1" i="1" dirty="0"/>
              <a:t>‘</a:t>
            </a:r>
            <a:r>
              <a:rPr lang="en-GB" sz="1600" b="1" i="1" dirty="0" err="1"/>
              <a:t>agentic</a:t>
            </a:r>
            <a:r>
              <a:rPr lang="en-GB" sz="1600" b="1" i="1" dirty="0"/>
              <a:t> state’</a:t>
            </a:r>
            <a:r>
              <a:rPr lang="en-GB" sz="1600" dirty="0"/>
              <a:t>.</a:t>
            </a:r>
            <a:br>
              <a:rPr lang="en-GB" sz="1600" dirty="0"/>
            </a:br>
            <a:r>
              <a:rPr lang="en-GB" sz="1600" b="1" dirty="0"/>
              <a:t>APPLY: </a:t>
            </a:r>
            <a:r>
              <a:rPr lang="en-GB" sz="1600" dirty="0"/>
              <a:t>Participants in Milgram’s experiment could be seen as ‘agents’, particularly as the severity of the ‘shocks’ increased. For example, when the participant became increasingly strong, the experimenter proclaimed his responsibility for what happened to the ‘learner’. This may have allowed the ‘teacher’ to make the </a:t>
            </a:r>
            <a:r>
              <a:rPr lang="en-GB" sz="1600" dirty="0" err="1"/>
              <a:t>agentic</a:t>
            </a:r>
            <a:r>
              <a:rPr lang="en-GB" sz="1600" dirty="0"/>
              <a:t> shift away from autonomy</a:t>
            </a:r>
            <a:r>
              <a:rPr lang="en-GB" sz="1600" dirty="0" smtClean="0"/>
              <a:t>.</a:t>
            </a:r>
          </a:p>
          <a:p>
            <a:pPr marL="0" indent="0">
              <a:buNone/>
            </a:pPr>
            <a:r>
              <a:rPr lang="en-GB" sz="1600" dirty="0"/>
              <a:t/>
            </a:r>
            <a:br>
              <a:rPr lang="en-GB" sz="1600" dirty="0"/>
            </a:br>
            <a:r>
              <a:rPr lang="en-GB" sz="1600" b="1" dirty="0"/>
              <a:t>EXTENSION: </a:t>
            </a:r>
            <a:r>
              <a:rPr lang="en-GB" sz="1600" dirty="0"/>
              <a:t>The </a:t>
            </a:r>
            <a:r>
              <a:rPr lang="en-GB" sz="1600" dirty="0" err="1"/>
              <a:t>agentic</a:t>
            </a:r>
            <a:r>
              <a:rPr lang="en-GB" sz="1600" dirty="0"/>
              <a:t> state is also observed in </a:t>
            </a:r>
            <a:r>
              <a:rPr lang="en-GB" sz="1600" dirty="0" err="1"/>
              <a:t>Hofling’s</a:t>
            </a:r>
            <a:r>
              <a:rPr lang="en-GB" sz="1600" dirty="0"/>
              <a:t> study, since the nurses explained their obedience using the ‘hierarchy’ of authority (and therefore responsibility) in hospitals. In a real life application, L</a:t>
            </a:r>
            <a:r>
              <a:rPr lang="en-GB" sz="1400" dirty="0"/>
              <a:t>ouise </a:t>
            </a:r>
            <a:r>
              <a:rPr lang="en-GB" sz="1400" dirty="0" err="1"/>
              <a:t>Ogborn’s</a:t>
            </a:r>
            <a:r>
              <a:rPr lang="en-GB" sz="1400" dirty="0"/>
              <a:t> supervisor claimed to be acting purely upon the requests of the ‘police officer</a:t>
            </a:r>
            <a:r>
              <a:rPr lang="en-GB" sz="1400" dirty="0" smtClean="0"/>
              <a:t>’.</a:t>
            </a:r>
            <a:endParaRPr lang="en-GB" sz="1400" dirty="0"/>
          </a:p>
        </p:txBody>
      </p:sp>
    </p:spTree>
    <p:extLst>
      <p:ext uri="{BB962C8B-B14F-4D97-AF65-F5344CB8AC3E}">
        <p14:creationId xmlns:p14="http://schemas.microsoft.com/office/powerpoint/2010/main" val="14426477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636" y="332656"/>
            <a:ext cx="8984175" cy="6408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62628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Drone Discussion</a:t>
            </a:r>
            <a:endParaRPr lang="en-GB" dirty="0"/>
          </a:p>
        </p:txBody>
      </p:sp>
      <p:sp>
        <p:nvSpPr>
          <p:cNvPr id="3" name="Content Placeholder 2"/>
          <p:cNvSpPr>
            <a:spLocks noGrp="1"/>
          </p:cNvSpPr>
          <p:nvPr>
            <p:ph idx="1"/>
          </p:nvPr>
        </p:nvSpPr>
        <p:spPr/>
        <p:txBody>
          <a:bodyPr/>
          <a:lstStyle/>
          <a:p>
            <a:pPr marL="0" indent="0">
              <a:buNone/>
            </a:pPr>
            <a:r>
              <a:rPr lang="en-GB" dirty="0" smtClean="0">
                <a:hlinkClick r:id="rId2"/>
              </a:rPr>
              <a:t>Watch</a:t>
            </a:r>
            <a:endParaRPr lang="en-GB" dirty="0" smtClean="0"/>
          </a:p>
          <a:p>
            <a:pPr marL="0" indent="0">
              <a:buNone/>
            </a:pPr>
            <a:endParaRPr lang="en-GB" dirty="0"/>
          </a:p>
          <a:p>
            <a:pPr marL="0" indent="0">
              <a:buNone/>
            </a:pPr>
            <a:r>
              <a:rPr lang="en-GB" dirty="0" err="1" smtClean="0"/>
              <a:t>Agentic</a:t>
            </a:r>
            <a:r>
              <a:rPr lang="en-GB" dirty="0" smtClean="0"/>
              <a:t>?</a:t>
            </a:r>
          </a:p>
          <a:p>
            <a:pPr marL="0" indent="0">
              <a:buNone/>
            </a:pPr>
            <a:r>
              <a:rPr lang="en-GB" dirty="0" smtClean="0"/>
              <a:t>Buffers?</a:t>
            </a:r>
          </a:p>
          <a:p>
            <a:pPr marL="0" indent="0">
              <a:buNone/>
            </a:pPr>
            <a:r>
              <a:rPr lang="en-GB" dirty="0" smtClean="0"/>
              <a:t>Gradual Commitment?</a:t>
            </a:r>
            <a:endParaRPr lang="en-GB" dirty="0"/>
          </a:p>
        </p:txBody>
      </p:sp>
    </p:spTree>
    <p:extLst>
      <p:ext uri="{BB962C8B-B14F-4D97-AF65-F5344CB8AC3E}">
        <p14:creationId xmlns:p14="http://schemas.microsoft.com/office/powerpoint/2010/main" val="28946591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768</TotalTime>
  <Words>2564</Words>
  <Application>Microsoft Office PowerPoint</Application>
  <PresentationFormat>On-screen Show (4:3)</PresentationFormat>
  <Paragraphs>215</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Obedience to authority, including Milgram’s work and explanations of why people obey</vt:lpstr>
      <vt:lpstr>Milgram</vt:lpstr>
      <vt:lpstr>Notes</vt:lpstr>
      <vt:lpstr>PowerPoint Presentation</vt:lpstr>
      <vt:lpstr>Notes</vt:lpstr>
      <vt:lpstr>PowerPoint Presentation</vt:lpstr>
      <vt:lpstr>Experiment</vt:lpstr>
      <vt:lpstr>Experiment</vt:lpstr>
      <vt:lpstr>Notes</vt:lpstr>
      <vt:lpstr>Results</vt:lpstr>
      <vt:lpstr>Notes</vt:lpstr>
      <vt:lpstr>Conclusion</vt:lpstr>
      <vt:lpstr>Notes</vt:lpstr>
      <vt:lpstr>Milgram himself!</vt:lpstr>
      <vt:lpstr>Milgram’s Agency Theory</vt:lpstr>
      <vt:lpstr>Notes</vt:lpstr>
      <vt:lpstr>And</vt:lpstr>
      <vt:lpstr>Notes</vt:lpstr>
      <vt:lpstr>Critical Evaluation</vt:lpstr>
      <vt:lpstr>Notes</vt:lpstr>
      <vt:lpstr>Critical Evaluation</vt:lpstr>
      <vt:lpstr>Notes</vt:lpstr>
      <vt:lpstr>Critical Evaluation</vt:lpstr>
      <vt:lpstr>Notes</vt:lpstr>
      <vt:lpstr>Ethical Issues </vt:lpstr>
      <vt:lpstr>Deception</vt:lpstr>
      <vt:lpstr>Protection of participants </vt:lpstr>
      <vt:lpstr>Notes</vt:lpstr>
      <vt:lpstr> Debriefing!</vt:lpstr>
      <vt:lpstr>Right to Withdraw</vt:lpstr>
      <vt:lpstr>Milgram Variations.</vt:lpstr>
      <vt:lpstr>Notes</vt:lpstr>
      <vt:lpstr>Change of Location Condition</vt:lpstr>
      <vt:lpstr>Notes</vt:lpstr>
      <vt:lpstr>Two Teacher Condition</vt:lpstr>
      <vt:lpstr>Touch Proximity Condition </vt:lpstr>
      <vt:lpstr>Uniform Condition</vt:lpstr>
      <vt:lpstr>Social Support Condition</vt:lpstr>
      <vt:lpstr>Absent Experimenter Condition</vt:lpstr>
      <vt:lpstr>Notes</vt:lpstr>
      <vt:lpstr>Another</vt:lpstr>
      <vt:lpstr>Gradual commitment</vt:lpstr>
      <vt:lpstr>Recap</vt:lpstr>
      <vt:lpstr>Legitimate Authority: </vt:lpstr>
      <vt:lpstr>Gradual Commitment: </vt:lpstr>
      <vt:lpstr>Buffers:</vt:lpstr>
      <vt:lpstr>Agency Theory: </vt:lpstr>
      <vt:lpstr>PowerPoint Presentation</vt:lpstr>
      <vt:lpstr>Drone Discussion</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Obedience to authority, including Milgram’s work and explanations of why people obey</dc:title>
  <dc:creator>Stanyer, Richard  (Staff)</dc:creator>
  <cp:lastModifiedBy>Stanyer, Richard  (Staff)</cp:lastModifiedBy>
  <cp:revision>31</cp:revision>
  <dcterms:created xsi:type="dcterms:W3CDTF">2015-02-07T10:41:50Z</dcterms:created>
  <dcterms:modified xsi:type="dcterms:W3CDTF">2015-02-23T09:42:20Z</dcterms:modified>
</cp:coreProperties>
</file>